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85"/>
  </p:notesMasterIdLst>
  <p:sldIdLst>
    <p:sldId id="353" r:id="rId2"/>
    <p:sldId id="565" r:id="rId3"/>
    <p:sldId id="564" r:id="rId4"/>
    <p:sldId id="562" r:id="rId5"/>
    <p:sldId id="557" r:id="rId6"/>
    <p:sldId id="558" r:id="rId7"/>
    <p:sldId id="559" r:id="rId8"/>
    <p:sldId id="560" r:id="rId9"/>
    <p:sldId id="561" r:id="rId10"/>
    <p:sldId id="563" r:id="rId11"/>
    <p:sldId id="471" r:id="rId12"/>
    <p:sldId id="475" r:id="rId13"/>
    <p:sldId id="472" r:id="rId14"/>
    <p:sldId id="474" r:id="rId15"/>
    <p:sldId id="476" r:id="rId16"/>
    <p:sldId id="477" r:id="rId17"/>
    <p:sldId id="481" r:id="rId18"/>
    <p:sldId id="482" r:id="rId19"/>
    <p:sldId id="483" r:id="rId20"/>
    <p:sldId id="484" r:id="rId21"/>
    <p:sldId id="505" r:id="rId22"/>
    <p:sldId id="485" r:id="rId23"/>
    <p:sldId id="488" r:id="rId24"/>
    <p:sldId id="480" r:id="rId25"/>
    <p:sldId id="532" r:id="rId26"/>
    <p:sldId id="533" r:id="rId27"/>
    <p:sldId id="487" r:id="rId28"/>
    <p:sldId id="525" r:id="rId29"/>
    <p:sldId id="490" r:id="rId30"/>
    <p:sldId id="489" r:id="rId31"/>
    <p:sldId id="548" r:id="rId32"/>
    <p:sldId id="547" r:id="rId33"/>
    <p:sldId id="491" r:id="rId34"/>
    <p:sldId id="492" r:id="rId35"/>
    <p:sldId id="495" r:id="rId36"/>
    <p:sldId id="496" r:id="rId37"/>
    <p:sldId id="497" r:id="rId38"/>
    <p:sldId id="499" r:id="rId39"/>
    <p:sldId id="500" r:id="rId40"/>
    <p:sldId id="498" r:id="rId41"/>
    <p:sldId id="501" r:id="rId42"/>
    <p:sldId id="502" r:id="rId43"/>
    <p:sldId id="503" r:id="rId44"/>
    <p:sldId id="506" r:id="rId45"/>
    <p:sldId id="507" r:id="rId46"/>
    <p:sldId id="504" r:id="rId47"/>
    <p:sldId id="509" r:id="rId48"/>
    <p:sldId id="534" r:id="rId49"/>
    <p:sldId id="526" r:id="rId50"/>
    <p:sldId id="513" r:id="rId51"/>
    <p:sldId id="555" r:id="rId52"/>
    <p:sldId id="508" r:id="rId53"/>
    <p:sldId id="515" r:id="rId54"/>
    <p:sldId id="511" r:id="rId55"/>
    <p:sldId id="520" r:id="rId56"/>
    <p:sldId id="521" r:id="rId57"/>
    <p:sldId id="522" r:id="rId58"/>
    <p:sldId id="523" r:id="rId59"/>
    <p:sldId id="524" r:id="rId60"/>
    <p:sldId id="514" r:id="rId61"/>
    <p:sldId id="527" r:id="rId62"/>
    <p:sldId id="528" r:id="rId63"/>
    <p:sldId id="535" r:id="rId64"/>
    <p:sldId id="578" r:id="rId65"/>
    <p:sldId id="577" r:id="rId66"/>
    <p:sldId id="544" r:id="rId67"/>
    <p:sldId id="541" r:id="rId68"/>
    <p:sldId id="542" r:id="rId69"/>
    <p:sldId id="543" r:id="rId70"/>
    <p:sldId id="538" r:id="rId71"/>
    <p:sldId id="539" r:id="rId72"/>
    <p:sldId id="540" r:id="rId73"/>
    <p:sldId id="575" r:id="rId74"/>
    <p:sldId id="576" r:id="rId75"/>
    <p:sldId id="566" r:id="rId76"/>
    <p:sldId id="567" r:id="rId77"/>
    <p:sldId id="568" r:id="rId78"/>
    <p:sldId id="569" r:id="rId79"/>
    <p:sldId id="570" r:id="rId80"/>
    <p:sldId id="571" r:id="rId81"/>
    <p:sldId id="572" r:id="rId82"/>
    <p:sldId id="573" r:id="rId83"/>
    <p:sldId id="574" r:id="rId84"/>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7F0055"/>
    <a:srgbClr val="0432FF"/>
    <a:srgbClr val="D0CEB6"/>
    <a:srgbClr val="44639F"/>
    <a:srgbClr val="FFFFFF"/>
    <a:srgbClr val="C3D6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11"/>
    <p:restoredTop sz="94681"/>
  </p:normalViewPr>
  <p:slideViewPr>
    <p:cSldViewPr>
      <p:cViewPr varScale="1">
        <p:scale>
          <a:sx n="89" d="100"/>
          <a:sy n="89" d="100"/>
        </p:scale>
        <p:origin x="160" y="544"/>
      </p:cViewPr>
      <p:guideLst>
        <p:guide orient="horz" pos="2160"/>
        <p:guide pos="2880"/>
      </p:guideLst>
    </p:cSldViewPr>
  </p:slideViewPr>
  <p:outlineViewPr>
    <p:cViewPr varScale="1">
      <p:scale>
        <a:sx n="170" d="200"/>
        <a:sy n="170" d="200"/>
      </p:scale>
      <p:origin x="0" y="-20448"/>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sp>
      <p:sp>
        <p:nvSpPr>
          <p:cNvPr id="3074"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endParaRPr lang="en-US" altLang="en-US"/>
          </a:p>
        </p:txBody>
      </p:sp>
      <p:sp>
        <p:nvSpPr>
          <p:cNvPr id="3075"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6"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7"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8"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fld id="{38FAC162-A4CF-7F46-93EB-50637C42192E}" type="slidenum">
              <a:rPr lang="en-US" altLang="en-US"/>
              <a:pPr/>
              <a:t>‹#›</a:t>
            </a:fld>
            <a:endParaRPr lang="en-US" altLang="en-US"/>
          </a:p>
        </p:txBody>
      </p:sp>
    </p:spTree>
    <p:extLst>
      <p:ext uri="{BB962C8B-B14F-4D97-AF65-F5344CB8AC3E}">
        <p14:creationId xmlns:p14="http://schemas.microsoft.com/office/powerpoint/2010/main" val="21058064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92463B-E03A-E64A-B141-306247F0295D}" type="slidenum">
              <a:rPr lang="en-US" altLang="en-US"/>
              <a:pPr/>
              <a:t>1</a:t>
            </a:fld>
            <a:endParaRPr lang="en-US" altLang="en-US"/>
          </a:p>
        </p:txBody>
      </p:sp>
      <p:sp>
        <p:nvSpPr>
          <p:cNvPr id="88065"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5205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75</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7964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BA4251B-CE54-9A4D-B743-08140D584380}" type="slidenum">
              <a:rPr kumimoji="0" lang="en-US" sz="1200" b="0" i="0" u="none" strike="noStrike" kern="1200" cap="none" spc="0" normalizeH="0" baseline="0" noProof="0">
                <a:ln>
                  <a:noFill/>
                </a:ln>
                <a:solidFill>
                  <a:srgbClr val="000000"/>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Times" pitchFamily="1" charset="0"/>
              <a:ea typeface="+mn-ea"/>
              <a:cs typeface="+mn-cs"/>
            </a:endParaRPr>
          </a:p>
        </p:txBody>
      </p:sp>
      <p:sp>
        <p:nvSpPr>
          <p:cNvPr id="62467"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963238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837042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1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826650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84086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AA15F-8F65-D645-B4F5-AE25A3F9C3E8}" type="slidenum">
              <a:rPr lang="en-US"/>
              <a:pPr/>
              <a:t>15</a:t>
            </a:fld>
            <a:endParaRPr lang="en-US"/>
          </a:p>
        </p:txBody>
      </p:sp>
      <p:sp>
        <p:nvSpPr>
          <p:cNvPr id="492546"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2547"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65228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AA15F-8F65-D645-B4F5-AE25A3F9C3E8}" type="slidenum">
              <a:rPr lang="en-US"/>
              <a:pPr/>
              <a:t>16</a:t>
            </a:fld>
            <a:endParaRPr lang="en-US"/>
          </a:p>
        </p:txBody>
      </p:sp>
      <p:sp>
        <p:nvSpPr>
          <p:cNvPr id="492546"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2547"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9741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33</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441831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64</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756347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E464390-E3C0-6246-A9EA-4A8125D5A5D6}" type="slidenum">
              <a:rPr lang="en-US" altLang="en-US" smtClean="0"/>
              <a:pPr/>
              <a:t>‹#›</a:t>
            </a:fld>
            <a:endParaRPr lang="en-US" altLang="en-US"/>
          </a:p>
        </p:txBody>
      </p:sp>
    </p:spTree>
    <p:extLst>
      <p:ext uri="{BB962C8B-B14F-4D97-AF65-F5344CB8AC3E}">
        <p14:creationId xmlns:p14="http://schemas.microsoft.com/office/powerpoint/2010/main" val="142857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F37BF85-4567-C64C-AA03-9966FEE519A4}" type="slidenum">
              <a:rPr lang="en-US" altLang="en-US" smtClean="0"/>
              <a:pPr/>
              <a:t>‹#›</a:t>
            </a:fld>
            <a:endParaRPr lang="en-US" altLang="en-US"/>
          </a:p>
        </p:txBody>
      </p:sp>
    </p:spTree>
    <p:extLst>
      <p:ext uri="{BB962C8B-B14F-4D97-AF65-F5344CB8AC3E}">
        <p14:creationId xmlns:p14="http://schemas.microsoft.com/office/powerpoint/2010/main" val="87571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02EF9E5-6900-A64C-B9D7-1A0B8BF6A9FC}" type="slidenum">
              <a:rPr lang="en-US" altLang="en-US" smtClean="0"/>
              <a:pPr/>
              <a:t>‹#›</a:t>
            </a:fld>
            <a:endParaRPr lang="en-US" altLang="en-US"/>
          </a:p>
        </p:txBody>
      </p:sp>
    </p:spTree>
    <p:extLst>
      <p:ext uri="{BB962C8B-B14F-4D97-AF65-F5344CB8AC3E}">
        <p14:creationId xmlns:p14="http://schemas.microsoft.com/office/powerpoint/2010/main" val="1364957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0E62954-1DCA-3642-A768-3E38F037C90C}" type="slidenum">
              <a:rPr lang="en-US" altLang="en-US" smtClean="0"/>
              <a:pPr/>
              <a:t>‹#›</a:t>
            </a:fld>
            <a:endParaRPr lang="en-US" altLang="en-US"/>
          </a:p>
        </p:txBody>
      </p:sp>
    </p:spTree>
    <p:extLst>
      <p:ext uri="{BB962C8B-B14F-4D97-AF65-F5344CB8AC3E}">
        <p14:creationId xmlns:p14="http://schemas.microsoft.com/office/powerpoint/2010/main" val="1182347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solidFill>
                  <a:schemeClr val="tx1">
                    <a:tint val="7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4DC648A-B16F-A942-A742-0443287FB40C}" type="slidenum">
              <a:rPr lang="en-US" altLang="en-US" smtClean="0"/>
              <a:pPr/>
              <a:t>‹#›</a:t>
            </a:fld>
            <a:endParaRPr lang="en-US" altLang="en-US"/>
          </a:p>
        </p:txBody>
      </p:sp>
    </p:spTree>
    <p:extLst>
      <p:ext uri="{BB962C8B-B14F-4D97-AF65-F5344CB8AC3E}">
        <p14:creationId xmlns:p14="http://schemas.microsoft.com/office/powerpoint/2010/main" val="1042616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6F4C23B-6B64-2645-BCEC-407402D52EA3}" type="slidenum">
              <a:rPr lang="en-US" altLang="en-US" smtClean="0"/>
              <a:pPr/>
              <a:t>‹#›</a:t>
            </a:fld>
            <a:endParaRPr lang="en-US" altLang="en-US"/>
          </a:p>
        </p:txBody>
      </p:sp>
    </p:spTree>
    <p:extLst>
      <p:ext uri="{BB962C8B-B14F-4D97-AF65-F5344CB8AC3E}">
        <p14:creationId xmlns:p14="http://schemas.microsoft.com/office/powerpoint/2010/main" val="193583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69C27266-6D70-B74B-9401-AA4C912077C8}" type="slidenum">
              <a:rPr lang="en-US" altLang="en-US" smtClean="0"/>
              <a:pPr/>
              <a:t>‹#›</a:t>
            </a:fld>
            <a:endParaRPr lang="en-US" altLang="en-US"/>
          </a:p>
        </p:txBody>
      </p:sp>
    </p:spTree>
    <p:extLst>
      <p:ext uri="{BB962C8B-B14F-4D97-AF65-F5344CB8AC3E}">
        <p14:creationId xmlns:p14="http://schemas.microsoft.com/office/powerpoint/2010/main" val="1194449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3FC203D-0946-1C4D-B1C3-F9E015387C6A}" type="slidenum">
              <a:rPr lang="en-US" altLang="en-US" smtClean="0"/>
              <a:pPr/>
              <a:t>‹#›</a:t>
            </a:fld>
            <a:endParaRPr lang="en-US" altLang="en-US"/>
          </a:p>
        </p:txBody>
      </p:sp>
    </p:spTree>
    <p:extLst>
      <p:ext uri="{BB962C8B-B14F-4D97-AF65-F5344CB8AC3E}">
        <p14:creationId xmlns:p14="http://schemas.microsoft.com/office/powerpoint/2010/main" val="44359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CE2CB1B-F2F6-AE40-B8CF-69372816E4A1}" type="slidenum">
              <a:rPr lang="en-US" altLang="en-US" smtClean="0"/>
              <a:pPr/>
              <a:t>‹#›</a:t>
            </a:fld>
            <a:endParaRPr lang="en-US" altLang="en-US"/>
          </a:p>
        </p:txBody>
      </p:sp>
    </p:spTree>
    <p:extLst>
      <p:ext uri="{BB962C8B-B14F-4D97-AF65-F5344CB8AC3E}">
        <p14:creationId xmlns:p14="http://schemas.microsoft.com/office/powerpoint/2010/main" val="163028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70EA07F9-978F-F748-9934-F3AFCC5F9D2B}" type="slidenum">
              <a:rPr lang="en-US" altLang="en-US" smtClean="0"/>
              <a:pPr/>
              <a:t>‹#›</a:t>
            </a:fld>
            <a:endParaRPr lang="en-US" altLang="en-US"/>
          </a:p>
        </p:txBody>
      </p:sp>
    </p:spTree>
    <p:extLst>
      <p:ext uri="{BB962C8B-B14F-4D97-AF65-F5344CB8AC3E}">
        <p14:creationId xmlns:p14="http://schemas.microsoft.com/office/powerpoint/2010/main" val="44178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7C7A288-403A-C549-B31A-2CDE8B63024D}" type="slidenum">
              <a:rPr lang="en-US" altLang="en-US" smtClean="0"/>
              <a:pPr/>
              <a:t>‹#›</a:t>
            </a:fld>
            <a:endParaRPr lang="en-US" altLang="en-US"/>
          </a:p>
        </p:txBody>
      </p:sp>
    </p:spTree>
    <p:extLst>
      <p:ext uri="{BB962C8B-B14F-4D97-AF65-F5344CB8AC3E}">
        <p14:creationId xmlns:p14="http://schemas.microsoft.com/office/powerpoint/2010/main" val="130934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4031" y="1763925"/>
            <a:ext cx="9072563" cy="49890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4031" y="7006699"/>
            <a:ext cx="2352146" cy="402483"/>
          </a:xfrm>
          <a:prstGeom prst="rect">
            <a:avLst/>
          </a:prstGeom>
        </p:spPr>
        <p:txBody>
          <a:bodyPr vert="horz" lIns="91440" tIns="45720" rIns="91440" bIns="45720" rtlCol="0" anchor="ctr"/>
          <a:lstStyle>
            <a:lvl1pPr algn="l">
              <a:defRPr sz="1323">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444214" y="7006699"/>
            <a:ext cx="31921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7224448" y="7006699"/>
            <a:ext cx="2352146"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80398846-027C-9547-944B-264580DE8EF3}" type="slidenum">
              <a:rPr lang="en-US" altLang="en-US" smtClean="0"/>
              <a:pPr/>
              <a:t>‹#›</a:t>
            </a:fld>
            <a:endParaRPr lang="en-US" altLang="en-US"/>
          </a:p>
        </p:txBody>
      </p:sp>
      <p:pic>
        <p:nvPicPr>
          <p:cNvPr id="7" name="Picture 4" descr="C:\Users\Chris\University\Teaching\cs221\WWW\slides\img\stanford.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3156230" y="7152555"/>
            <a:ext cx="3418052" cy="349968"/>
          </a:xfrm>
          <a:prstGeom prst="rect">
            <a:avLst/>
          </a:prstGeom>
          <a:noFill/>
        </p:spPr>
        <p:txBody>
          <a:bodyPr wrap="none" rtlCol="0">
            <a:spAutoFit/>
          </a:bodyPr>
          <a:lstStyle/>
          <a:p>
            <a:r>
              <a:rPr lang="en-US">
                <a:solidFill>
                  <a:schemeClr val="bg1">
                    <a:lumMod val="65000"/>
                  </a:schemeClr>
                </a:solidFill>
                <a:latin typeface="+mj-lt"/>
              </a:rPr>
              <a:t>Piech, CS106A</a:t>
            </a:r>
            <a:r>
              <a:rPr lang="en-US" dirty="0">
                <a:solidFill>
                  <a:schemeClr val="bg1">
                    <a:lumMod val="65000"/>
                  </a:schemeClr>
                </a:solidFill>
                <a:latin typeface="+mj-lt"/>
              </a:rPr>
              <a:t>,</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6408674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03972" rtl="0" eaLnBrk="1" latinLnBrk="0" hangingPunct="1">
        <a:spcBef>
          <a:spcPct val="0"/>
        </a:spcBef>
        <a:buNone/>
        <a:defRPr sz="4850" kern="1200">
          <a:solidFill>
            <a:schemeClr val="tx1"/>
          </a:solidFill>
          <a:latin typeface="+mj-lt"/>
          <a:ea typeface="+mj-ea"/>
          <a:cs typeface="+mj-cs"/>
        </a:defRPr>
      </a:lvl1pPr>
    </p:titleStyle>
    <p:bodyStyle>
      <a:lvl1pPr marL="377979" indent="-377979" algn="l" defTabSz="503972" rtl="0" eaLnBrk="1" latinLnBrk="0" hangingPunct="1">
        <a:spcBef>
          <a:spcPct val="20000"/>
        </a:spcBef>
        <a:buFont typeface="Arial"/>
        <a:buChar char="•"/>
        <a:defRPr sz="3527"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086"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46"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5"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5"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5"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5"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5"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5" kern="1200">
          <a:solidFill>
            <a:schemeClr val="tx1"/>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36688" y="-106363"/>
            <a:ext cx="15849598" cy="7924800"/>
          </a:xfrm>
          <a:prstGeom prst="rect">
            <a:avLst/>
          </a:prstGeom>
        </p:spPr>
      </p:pic>
      <p:pic>
        <p:nvPicPr>
          <p:cNvPr id="8" name="Picture 4" descr="C:\Users\Chris\University\Teaching\cs221\WWW\slides\img\stanford.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304800"/>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The Matrix</a:t>
            </a: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University</a:t>
            </a:r>
          </a:p>
        </p:txBody>
      </p:sp>
    </p:spTree>
    <p:extLst>
      <p:ext uri="{BB962C8B-B14F-4D97-AF65-F5344CB8AC3E}">
        <p14:creationId xmlns:p14="http://schemas.microsoft.com/office/powerpoint/2010/main" val="1684557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3440112" y="3398837"/>
            <a:ext cx="3292889" cy="664797"/>
          </a:xfrm>
          <a:prstGeom prst="rect">
            <a:avLst/>
          </a:prstGeom>
          <a:noFill/>
        </p:spPr>
        <p:txBody>
          <a:bodyPr wrap="none" rtlCol="0">
            <a:spAutoFit/>
          </a:bodyPr>
          <a:lstStyle/>
          <a:p>
            <a:r>
              <a:rPr lang="en-US" sz="4000" dirty="0">
                <a:solidFill>
                  <a:schemeClr val="bg1"/>
                </a:solidFill>
              </a:rPr>
              <a:t>Dim the lights</a:t>
            </a:r>
          </a:p>
        </p:txBody>
      </p:sp>
    </p:spTree>
    <p:extLst>
      <p:ext uri="{BB962C8B-B14F-4D97-AF65-F5344CB8AC3E}">
        <p14:creationId xmlns:p14="http://schemas.microsoft.com/office/powerpoint/2010/main" val="980684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3211512" y="1112837"/>
            <a:ext cx="3473849" cy="4389437"/>
          </a:xfrm>
          <a:prstGeom prst="rect">
            <a:avLst/>
          </a:prstGeom>
        </p:spPr>
      </p:pic>
      <p:sp>
        <p:nvSpPr>
          <p:cNvPr id="5" name="TextBox 4"/>
          <p:cNvSpPr txBox="1"/>
          <p:nvPr/>
        </p:nvSpPr>
        <p:spPr>
          <a:xfrm>
            <a:off x="6869112" y="1189037"/>
            <a:ext cx="1848583" cy="1122743"/>
          </a:xfrm>
          <a:prstGeom prst="rect">
            <a:avLst/>
          </a:prstGeom>
          <a:noFill/>
        </p:spPr>
        <p:txBody>
          <a:bodyPr wrap="none" rtlCol="0">
            <a:spAutoFit/>
          </a:bodyPr>
          <a:lstStyle/>
          <a:p>
            <a:r>
              <a:rPr lang="en-US" sz="3600" dirty="0">
                <a:latin typeface="Courier" charset="0"/>
                <a:ea typeface="Courier" charset="0"/>
                <a:cs typeface="Courier" charset="0"/>
              </a:rPr>
              <a:t>Type</a:t>
            </a:r>
            <a:r>
              <a:rPr lang="en-US" sz="3600">
                <a:latin typeface="Courier" charset="0"/>
                <a:ea typeface="Courier" charset="0"/>
                <a:cs typeface="Courier" charset="0"/>
              </a:rPr>
              <a:t>: </a:t>
            </a:r>
          </a:p>
          <a:p>
            <a:r>
              <a:rPr lang="en-US" sz="3600" dirty="0">
                <a:latin typeface="Courier" charset="0"/>
                <a:ea typeface="Courier" charset="0"/>
                <a:cs typeface="Courier" charset="0"/>
              </a:rPr>
              <a:t>Duck</a:t>
            </a:r>
          </a:p>
        </p:txBody>
      </p:sp>
      <p:sp>
        <p:nvSpPr>
          <p:cNvPr id="6" name="TextBox 5"/>
          <p:cNvSpPr txBox="1"/>
          <p:nvPr/>
        </p:nvSpPr>
        <p:spPr>
          <a:xfrm>
            <a:off x="773112" y="3017837"/>
            <a:ext cx="2125903" cy="1122743"/>
          </a:xfrm>
          <a:prstGeom prst="rect">
            <a:avLst/>
          </a:prstGeom>
          <a:noFill/>
        </p:spPr>
        <p:txBody>
          <a:bodyPr wrap="none" rtlCol="0">
            <a:spAutoFit/>
          </a:bodyPr>
          <a:lstStyle/>
          <a:p>
            <a:r>
              <a:rPr lang="en-US" sz="3600" dirty="0">
                <a:latin typeface="Courier" charset="0"/>
                <a:ea typeface="Courier" charset="0"/>
                <a:cs typeface="Courier" charset="0"/>
              </a:rPr>
              <a:t>Value: </a:t>
            </a:r>
          </a:p>
          <a:p>
            <a:r>
              <a:rPr lang="en-US" sz="3600" dirty="0">
                <a:latin typeface="Courier" charset="0"/>
                <a:ea typeface="Courier" charset="0"/>
                <a:cs typeface="Courier" charset="0"/>
              </a:rPr>
              <a:t>Yellow</a:t>
            </a:r>
          </a:p>
        </p:txBody>
      </p:sp>
      <p:sp>
        <p:nvSpPr>
          <p:cNvPr id="7" name="TextBox 6"/>
          <p:cNvSpPr txBox="1"/>
          <p:nvPr/>
        </p:nvSpPr>
        <p:spPr>
          <a:xfrm>
            <a:off x="2449512" y="6402006"/>
            <a:ext cx="5176417" cy="1122743"/>
          </a:xfrm>
          <a:prstGeom prst="rect">
            <a:avLst/>
          </a:prstGeom>
          <a:solidFill>
            <a:schemeClr val="bg1"/>
          </a:solidFill>
        </p:spPr>
        <p:txBody>
          <a:bodyPr wrap="none" rtlCol="0">
            <a:spAutoFit/>
          </a:bodyPr>
          <a:lstStyle/>
          <a:p>
            <a:pPr algn="ctr"/>
            <a:r>
              <a:rPr lang="en-US" sz="3600" dirty="0">
                <a:latin typeface="Courier" charset="0"/>
                <a:ea typeface="Courier" charset="0"/>
                <a:cs typeface="Courier" charset="0"/>
              </a:rPr>
              <a:t>Metaphor for </a:t>
            </a:r>
          </a:p>
          <a:p>
            <a:pPr algn="ctr"/>
            <a:r>
              <a:rPr lang="en-US" sz="3600" dirty="0">
                <a:latin typeface="Courier" charset="0"/>
                <a:ea typeface="Courier" charset="0"/>
                <a:cs typeface="Courier" charset="0"/>
              </a:rPr>
              <a:t>a bucket in memory</a:t>
            </a:r>
          </a:p>
        </p:txBody>
      </p:sp>
    </p:spTree>
    <p:extLst>
      <p:ext uri="{BB962C8B-B14F-4D97-AF65-F5344CB8AC3E}">
        <p14:creationId xmlns:p14="http://schemas.microsoft.com/office/powerpoint/2010/main" val="740321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1535112" y="2255837"/>
            <a:ext cx="1905905" cy="2408237"/>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3135312" y="2255837"/>
            <a:ext cx="1905905" cy="2408237"/>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4735512" y="2255837"/>
            <a:ext cx="1905905" cy="2408237"/>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6335712" y="2255837"/>
            <a:ext cx="1905905" cy="2408237"/>
          </a:xfrm>
          <a:prstGeom prst="rect">
            <a:avLst/>
          </a:prstGeom>
        </p:spPr>
      </p:pic>
      <p:sp>
        <p:nvSpPr>
          <p:cNvPr id="2" name="TextBox 1"/>
          <p:cNvSpPr txBox="1"/>
          <p:nvPr/>
        </p:nvSpPr>
        <p:spPr>
          <a:xfrm>
            <a:off x="2144712" y="1265237"/>
            <a:ext cx="5899372" cy="435825"/>
          </a:xfrm>
          <a:prstGeom prst="rect">
            <a:avLst/>
          </a:prstGeom>
          <a:noFill/>
        </p:spPr>
        <p:txBody>
          <a:bodyPr wrap="none" rtlCol="0">
            <a:spAutoFit/>
          </a:bodyPr>
          <a:lstStyle/>
          <a:p>
            <a:r>
              <a:rPr lang="en-US" sz="2400" dirty="0">
                <a:latin typeface="Courier" charset="0"/>
                <a:ea typeface="Courier" charset="0"/>
                <a:cs typeface="Courier" charset="0"/>
              </a:rPr>
              <a:t>Duck[] </a:t>
            </a:r>
            <a:r>
              <a:rPr lang="en-US" sz="2400" dirty="0" err="1">
                <a:latin typeface="Courier" charset="0"/>
                <a:ea typeface="Courier" charset="0"/>
                <a:cs typeface="Courier" charset="0"/>
              </a:rPr>
              <a:t>duckArray</a:t>
            </a:r>
            <a:r>
              <a:rPr lang="en-US" sz="2400" dirty="0">
                <a:latin typeface="Courier" charset="0"/>
                <a:ea typeface="Courier" charset="0"/>
                <a:cs typeface="Courier" charset="0"/>
              </a:rPr>
              <a:t> = new Duck[4];</a:t>
            </a:r>
          </a:p>
        </p:txBody>
      </p:sp>
      <p:sp>
        <p:nvSpPr>
          <p:cNvPr id="3" name="TextBox 2"/>
          <p:cNvSpPr txBox="1"/>
          <p:nvPr/>
        </p:nvSpPr>
        <p:spPr>
          <a:xfrm>
            <a:off x="2220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0</a:t>
            </a:r>
          </a:p>
        </p:txBody>
      </p:sp>
      <p:sp>
        <p:nvSpPr>
          <p:cNvPr id="8" name="TextBox 7"/>
          <p:cNvSpPr txBox="1"/>
          <p:nvPr/>
        </p:nvSpPr>
        <p:spPr>
          <a:xfrm>
            <a:off x="3871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1</a:t>
            </a:r>
          </a:p>
        </p:txBody>
      </p:sp>
      <p:sp>
        <p:nvSpPr>
          <p:cNvPr id="9" name="TextBox 8"/>
          <p:cNvSpPr txBox="1"/>
          <p:nvPr/>
        </p:nvSpPr>
        <p:spPr>
          <a:xfrm>
            <a:off x="5522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2</a:t>
            </a:r>
          </a:p>
        </p:txBody>
      </p:sp>
      <p:sp>
        <p:nvSpPr>
          <p:cNvPr id="10" name="TextBox 9"/>
          <p:cNvSpPr txBox="1"/>
          <p:nvPr/>
        </p:nvSpPr>
        <p:spPr>
          <a:xfrm>
            <a:off x="7173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3</a:t>
            </a:r>
          </a:p>
        </p:txBody>
      </p:sp>
    </p:spTree>
    <p:extLst>
      <p:ext uri="{BB962C8B-B14F-4D97-AF65-F5344CB8AC3E}">
        <p14:creationId xmlns:p14="http://schemas.microsoft.com/office/powerpoint/2010/main" val="674067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flipH="1">
            <a:off x="1535112" y="2255837"/>
            <a:ext cx="1905905" cy="2408237"/>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3135312" y="2255837"/>
            <a:ext cx="1905905" cy="2408237"/>
          </a:xfrm>
          <a:prstGeom prst="rect">
            <a:avLst/>
          </a:prstGeom>
        </p:spPr>
      </p:pic>
      <p:pic>
        <p:nvPicPr>
          <p:cNvPr id="6" name="Picture 5"/>
          <p:cNvPicPr>
            <a:picLocks noChangeAspect="1"/>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flipH="1">
            <a:off x="4735512" y="2255837"/>
            <a:ext cx="1905905" cy="2408237"/>
          </a:xfrm>
          <a:prstGeom prst="rect">
            <a:avLst/>
          </a:prstGeom>
        </p:spPr>
      </p:pic>
      <p:pic>
        <p:nvPicPr>
          <p:cNvPr id="7" name="Picture 6"/>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flipH="1">
            <a:off x="6335712" y="2255837"/>
            <a:ext cx="1905905" cy="2408237"/>
          </a:xfrm>
          <a:prstGeom prst="rect">
            <a:avLst/>
          </a:prstGeom>
        </p:spPr>
      </p:pic>
      <p:sp>
        <p:nvSpPr>
          <p:cNvPr id="10" name="TextBox 9"/>
          <p:cNvSpPr txBox="1"/>
          <p:nvPr/>
        </p:nvSpPr>
        <p:spPr>
          <a:xfrm>
            <a:off x="2144712" y="1265237"/>
            <a:ext cx="5899372" cy="435825"/>
          </a:xfrm>
          <a:prstGeom prst="rect">
            <a:avLst/>
          </a:prstGeom>
          <a:noFill/>
        </p:spPr>
        <p:txBody>
          <a:bodyPr wrap="none" rtlCol="0">
            <a:spAutoFit/>
          </a:bodyPr>
          <a:lstStyle/>
          <a:p>
            <a:r>
              <a:rPr lang="en-US" sz="2400" dirty="0">
                <a:latin typeface="Courier" charset="0"/>
                <a:ea typeface="Courier" charset="0"/>
                <a:cs typeface="Courier" charset="0"/>
              </a:rPr>
              <a:t>Duck[] </a:t>
            </a:r>
            <a:r>
              <a:rPr lang="en-US" sz="2400" dirty="0" err="1">
                <a:latin typeface="Courier" charset="0"/>
                <a:ea typeface="Courier" charset="0"/>
                <a:cs typeface="Courier" charset="0"/>
              </a:rPr>
              <a:t>duckArray</a:t>
            </a:r>
            <a:r>
              <a:rPr lang="en-US" sz="2400" dirty="0">
                <a:latin typeface="Courier" charset="0"/>
                <a:ea typeface="Courier" charset="0"/>
                <a:cs typeface="Courier" charset="0"/>
              </a:rPr>
              <a:t> = new Duck[4];</a:t>
            </a:r>
          </a:p>
        </p:txBody>
      </p:sp>
      <p:sp>
        <p:nvSpPr>
          <p:cNvPr id="11" name="TextBox 10"/>
          <p:cNvSpPr txBox="1"/>
          <p:nvPr/>
        </p:nvSpPr>
        <p:spPr>
          <a:xfrm>
            <a:off x="2220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0</a:t>
            </a:r>
          </a:p>
        </p:txBody>
      </p:sp>
      <p:sp>
        <p:nvSpPr>
          <p:cNvPr id="12" name="TextBox 11"/>
          <p:cNvSpPr txBox="1"/>
          <p:nvPr/>
        </p:nvSpPr>
        <p:spPr>
          <a:xfrm>
            <a:off x="3871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1</a:t>
            </a:r>
          </a:p>
        </p:txBody>
      </p:sp>
      <p:sp>
        <p:nvSpPr>
          <p:cNvPr id="13" name="TextBox 12"/>
          <p:cNvSpPr txBox="1"/>
          <p:nvPr/>
        </p:nvSpPr>
        <p:spPr>
          <a:xfrm>
            <a:off x="5522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2</a:t>
            </a:r>
          </a:p>
        </p:txBody>
      </p:sp>
      <p:sp>
        <p:nvSpPr>
          <p:cNvPr id="14" name="TextBox 13"/>
          <p:cNvSpPr txBox="1"/>
          <p:nvPr/>
        </p:nvSpPr>
        <p:spPr>
          <a:xfrm>
            <a:off x="7173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3</a:t>
            </a:r>
          </a:p>
        </p:txBody>
      </p:sp>
    </p:spTree>
    <p:extLst>
      <p:ext uri="{BB962C8B-B14F-4D97-AF65-F5344CB8AC3E}">
        <p14:creationId xmlns:p14="http://schemas.microsoft.com/office/powerpoint/2010/main" val="566492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458912" y="3017837"/>
            <a:ext cx="7346522" cy="1676401"/>
            <a:chOff x="1020762" y="2941636"/>
            <a:chExt cx="7346522" cy="1676401"/>
          </a:xfrm>
        </p:grpSpPr>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1020762" y="2941637"/>
              <a:ext cx="1326721" cy="1676400"/>
            </a:xfrm>
            <a:prstGeom prst="rect">
              <a:avLst/>
            </a:prstGeom>
          </p:spPr>
        </p:pic>
        <p:pic>
          <p:nvPicPr>
            <p:cNvPr id="11" name="Picture 1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flipH="1">
              <a:off x="2525712" y="2941637"/>
              <a:ext cx="1326721" cy="1676400"/>
            </a:xfrm>
            <a:prstGeom prst="rect">
              <a:avLst/>
            </a:prstGeom>
          </p:spPr>
        </p:pic>
        <p:pic>
          <p:nvPicPr>
            <p:cNvPr id="12" name="Picture 11"/>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flipH="1">
              <a:off x="4030662" y="2941637"/>
              <a:ext cx="1326721" cy="1676400"/>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5535612" y="2941636"/>
              <a:ext cx="1326721" cy="1676400"/>
            </a:xfrm>
            <a:prstGeom prst="rect">
              <a:avLst/>
            </a:prstGeom>
          </p:spPr>
        </p:pic>
        <p:pic>
          <p:nvPicPr>
            <p:cNvPr id="14" name="Picture 13"/>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flipH="1">
              <a:off x="7040563" y="2941636"/>
              <a:ext cx="1326721" cy="1676400"/>
            </a:xfrm>
            <a:prstGeom prst="rect">
              <a:avLst/>
            </a:prstGeom>
          </p:spPr>
        </p:pic>
      </p:grpSp>
      <p:grpSp>
        <p:nvGrpSpPr>
          <p:cNvPr id="26" name="Group 25"/>
          <p:cNvGrpSpPr/>
          <p:nvPr/>
        </p:nvGrpSpPr>
        <p:grpSpPr>
          <a:xfrm>
            <a:off x="1458912" y="960437"/>
            <a:ext cx="7346522" cy="1676401"/>
            <a:chOff x="982662" y="884237"/>
            <a:chExt cx="7346522" cy="1676401"/>
          </a:xfrm>
        </p:grpSpPr>
        <p:pic>
          <p:nvPicPr>
            <p:cNvPr id="15" name="Picture 14"/>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flipH="1">
              <a:off x="982662" y="884238"/>
              <a:ext cx="1326721" cy="1676400"/>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2487612" y="884238"/>
              <a:ext cx="1326721" cy="1676400"/>
            </a:xfrm>
            <a:prstGeom prst="rect">
              <a:avLst/>
            </a:prstGeom>
          </p:spPr>
        </p:pic>
        <p:pic>
          <p:nvPicPr>
            <p:cNvPr id="17" name="Picture 16"/>
            <p:cNvPicPr>
              <a:picLocks noChangeAspect="1"/>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flipH="1">
              <a:off x="3992562" y="884238"/>
              <a:ext cx="1326721" cy="1676400"/>
            </a:xfrm>
            <a:prstGeom prst="rect">
              <a:avLst/>
            </a:prstGeom>
          </p:spPr>
        </p:pic>
        <p:pic>
          <p:nvPicPr>
            <p:cNvPr id="18" name="Picture 17"/>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flipH="1">
              <a:off x="5497512" y="884237"/>
              <a:ext cx="1326721" cy="1676400"/>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7002463" y="884237"/>
              <a:ext cx="1326721" cy="1676400"/>
            </a:xfrm>
            <a:prstGeom prst="rect">
              <a:avLst/>
            </a:prstGeom>
          </p:spPr>
        </p:pic>
      </p:grpSp>
      <p:grpSp>
        <p:nvGrpSpPr>
          <p:cNvPr id="3" name="Group 2"/>
          <p:cNvGrpSpPr/>
          <p:nvPr/>
        </p:nvGrpSpPr>
        <p:grpSpPr>
          <a:xfrm>
            <a:off x="1458912" y="5075236"/>
            <a:ext cx="7346522" cy="1676401"/>
            <a:chOff x="1096962" y="4999036"/>
            <a:chExt cx="7346522" cy="1676401"/>
          </a:xfrm>
        </p:grpSpPr>
        <p:pic>
          <p:nvPicPr>
            <p:cNvPr id="20" name="Picture 19"/>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flipH="1">
              <a:off x="1096962" y="4999037"/>
              <a:ext cx="1326721" cy="1676400"/>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2601912" y="4999037"/>
              <a:ext cx="1326721" cy="1676400"/>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4106862" y="4999037"/>
              <a:ext cx="1326721" cy="1676400"/>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5611812" y="4999036"/>
              <a:ext cx="1326721" cy="1676400"/>
            </a:xfrm>
            <a:prstGeom prst="rect">
              <a:avLst/>
            </a:prstGeom>
          </p:spPr>
        </p:pic>
        <p:pic>
          <p:nvPicPr>
            <p:cNvPr id="24" name="Picture 23"/>
            <p:cNvPicPr>
              <a:picLocks noChangeAspect="1"/>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flipH="1">
              <a:off x="7116763" y="4999036"/>
              <a:ext cx="1326721" cy="1676400"/>
            </a:xfrm>
            <a:prstGeom prst="rect">
              <a:avLst/>
            </a:prstGeom>
          </p:spPr>
        </p:pic>
      </p:grpSp>
      <p:sp>
        <p:nvSpPr>
          <p:cNvPr id="27" name="TextBox 26"/>
          <p:cNvSpPr txBox="1"/>
          <p:nvPr/>
        </p:nvSpPr>
        <p:spPr>
          <a:xfrm>
            <a:off x="1763712" y="350837"/>
            <a:ext cx="461986" cy="607539"/>
          </a:xfrm>
          <a:prstGeom prst="rect">
            <a:avLst/>
          </a:prstGeom>
          <a:noFill/>
        </p:spPr>
        <p:txBody>
          <a:bodyPr wrap="none" rtlCol="0">
            <a:spAutoFit/>
          </a:bodyPr>
          <a:lstStyle/>
          <a:p>
            <a:r>
              <a:rPr lang="en-US" sz="3600" dirty="0">
                <a:latin typeface="Courier" charset="0"/>
                <a:ea typeface="Courier" charset="0"/>
                <a:cs typeface="Courier" charset="0"/>
              </a:rPr>
              <a:t>0</a:t>
            </a:r>
          </a:p>
        </p:txBody>
      </p:sp>
      <p:sp>
        <p:nvSpPr>
          <p:cNvPr id="28" name="TextBox 27"/>
          <p:cNvSpPr txBox="1"/>
          <p:nvPr/>
        </p:nvSpPr>
        <p:spPr>
          <a:xfrm>
            <a:off x="3287712" y="350837"/>
            <a:ext cx="461986" cy="607539"/>
          </a:xfrm>
          <a:prstGeom prst="rect">
            <a:avLst/>
          </a:prstGeom>
          <a:noFill/>
        </p:spPr>
        <p:txBody>
          <a:bodyPr wrap="none" rtlCol="0">
            <a:spAutoFit/>
          </a:bodyPr>
          <a:lstStyle/>
          <a:p>
            <a:r>
              <a:rPr lang="en-US" sz="3600" dirty="0">
                <a:latin typeface="Courier" charset="0"/>
                <a:ea typeface="Courier" charset="0"/>
                <a:cs typeface="Courier" charset="0"/>
              </a:rPr>
              <a:t>1</a:t>
            </a:r>
          </a:p>
        </p:txBody>
      </p:sp>
      <p:sp>
        <p:nvSpPr>
          <p:cNvPr id="29" name="TextBox 28"/>
          <p:cNvSpPr txBox="1"/>
          <p:nvPr/>
        </p:nvSpPr>
        <p:spPr>
          <a:xfrm>
            <a:off x="4811712" y="350837"/>
            <a:ext cx="461986" cy="607539"/>
          </a:xfrm>
          <a:prstGeom prst="rect">
            <a:avLst/>
          </a:prstGeom>
          <a:noFill/>
        </p:spPr>
        <p:txBody>
          <a:bodyPr wrap="none" rtlCol="0">
            <a:spAutoFit/>
          </a:bodyPr>
          <a:lstStyle/>
          <a:p>
            <a:r>
              <a:rPr lang="en-US" sz="3600" dirty="0">
                <a:latin typeface="Courier" charset="0"/>
                <a:ea typeface="Courier" charset="0"/>
                <a:cs typeface="Courier" charset="0"/>
              </a:rPr>
              <a:t>2</a:t>
            </a:r>
          </a:p>
        </p:txBody>
      </p:sp>
      <p:sp>
        <p:nvSpPr>
          <p:cNvPr id="30" name="TextBox 29"/>
          <p:cNvSpPr txBox="1"/>
          <p:nvPr/>
        </p:nvSpPr>
        <p:spPr>
          <a:xfrm>
            <a:off x="6335712" y="350837"/>
            <a:ext cx="461986" cy="607539"/>
          </a:xfrm>
          <a:prstGeom prst="rect">
            <a:avLst/>
          </a:prstGeom>
          <a:noFill/>
        </p:spPr>
        <p:txBody>
          <a:bodyPr wrap="none" rtlCol="0">
            <a:spAutoFit/>
          </a:bodyPr>
          <a:lstStyle/>
          <a:p>
            <a:r>
              <a:rPr lang="en-US" sz="3600" dirty="0">
                <a:latin typeface="Courier" charset="0"/>
                <a:ea typeface="Courier" charset="0"/>
                <a:cs typeface="Courier" charset="0"/>
              </a:rPr>
              <a:t>3</a:t>
            </a:r>
          </a:p>
        </p:txBody>
      </p:sp>
      <p:sp>
        <p:nvSpPr>
          <p:cNvPr id="31" name="TextBox 30"/>
          <p:cNvSpPr txBox="1"/>
          <p:nvPr/>
        </p:nvSpPr>
        <p:spPr>
          <a:xfrm>
            <a:off x="7859712" y="350837"/>
            <a:ext cx="461986" cy="607539"/>
          </a:xfrm>
          <a:prstGeom prst="rect">
            <a:avLst/>
          </a:prstGeom>
          <a:noFill/>
        </p:spPr>
        <p:txBody>
          <a:bodyPr wrap="none" rtlCol="0">
            <a:spAutoFit/>
          </a:bodyPr>
          <a:lstStyle/>
          <a:p>
            <a:r>
              <a:rPr lang="en-US" sz="3600" dirty="0">
                <a:latin typeface="Courier" charset="0"/>
                <a:ea typeface="Courier" charset="0"/>
                <a:cs typeface="Courier" charset="0"/>
              </a:rPr>
              <a:t>4</a:t>
            </a:r>
          </a:p>
        </p:txBody>
      </p:sp>
      <p:sp>
        <p:nvSpPr>
          <p:cNvPr id="32" name="TextBox 31"/>
          <p:cNvSpPr txBox="1"/>
          <p:nvPr/>
        </p:nvSpPr>
        <p:spPr>
          <a:xfrm>
            <a:off x="696912" y="1417637"/>
            <a:ext cx="461986" cy="607539"/>
          </a:xfrm>
          <a:prstGeom prst="rect">
            <a:avLst/>
          </a:prstGeom>
          <a:noFill/>
        </p:spPr>
        <p:txBody>
          <a:bodyPr wrap="none" rtlCol="0">
            <a:spAutoFit/>
          </a:bodyPr>
          <a:lstStyle/>
          <a:p>
            <a:r>
              <a:rPr lang="en-US" sz="3600" dirty="0">
                <a:latin typeface="Courier" charset="0"/>
                <a:ea typeface="Courier" charset="0"/>
                <a:cs typeface="Courier" charset="0"/>
              </a:rPr>
              <a:t>0</a:t>
            </a:r>
          </a:p>
        </p:txBody>
      </p:sp>
      <p:sp>
        <p:nvSpPr>
          <p:cNvPr id="33" name="TextBox 32"/>
          <p:cNvSpPr txBox="1"/>
          <p:nvPr/>
        </p:nvSpPr>
        <p:spPr>
          <a:xfrm>
            <a:off x="696912" y="3398837"/>
            <a:ext cx="461986" cy="607539"/>
          </a:xfrm>
          <a:prstGeom prst="rect">
            <a:avLst/>
          </a:prstGeom>
          <a:noFill/>
        </p:spPr>
        <p:txBody>
          <a:bodyPr wrap="none" rtlCol="0">
            <a:spAutoFit/>
          </a:bodyPr>
          <a:lstStyle/>
          <a:p>
            <a:r>
              <a:rPr lang="en-US" sz="3600" dirty="0">
                <a:latin typeface="Courier" charset="0"/>
                <a:ea typeface="Courier" charset="0"/>
                <a:cs typeface="Courier" charset="0"/>
              </a:rPr>
              <a:t>1</a:t>
            </a:r>
          </a:p>
        </p:txBody>
      </p:sp>
      <p:sp>
        <p:nvSpPr>
          <p:cNvPr id="34" name="TextBox 33"/>
          <p:cNvSpPr txBox="1"/>
          <p:nvPr/>
        </p:nvSpPr>
        <p:spPr>
          <a:xfrm>
            <a:off x="696912" y="5684837"/>
            <a:ext cx="461986" cy="607539"/>
          </a:xfrm>
          <a:prstGeom prst="rect">
            <a:avLst/>
          </a:prstGeom>
          <a:noFill/>
        </p:spPr>
        <p:txBody>
          <a:bodyPr wrap="none" rtlCol="0">
            <a:spAutoFit/>
          </a:bodyPr>
          <a:lstStyle/>
          <a:p>
            <a:r>
              <a:rPr lang="en-US" sz="3600" dirty="0">
                <a:latin typeface="Courier" charset="0"/>
                <a:ea typeface="Courier" charset="0"/>
                <a:cs typeface="Courier" charset="0"/>
              </a:rPr>
              <a:t>2</a:t>
            </a:r>
          </a:p>
        </p:txBody>
      </p:sp>
      <p:sp>
        <p:nvSpPr>
          <p:cNvPr id="35" name="TextBox 34"/>
          <p:cNvSpPr txBox="1"/>
          <p:nvPr/>
        </p:nvSpPr>
        <p:spPr>
          <a:xfrm>
            <a:off x="1916112" y="7056437"/>
            <a:ext cx="5929957" cy="349968"/>
          </a:xfrm>
          <a:prstGeom prst="rect">
            <a:avLst/>
          </a:prstGeom>
          <a:solidFill>
            <a:schemeClr val="bg1"/>
          </a:solidFill>
        </p:spPr>
        <p:txBody>
          <a:bodyPr wrap="none" rtlCol="0">
            <a:spAutoFit/>
          </a:bodyPr>
          <a:lstStyle/>
          <a:p>
            <a:r>
              <a:rPr lang="en-US"/>
              <a:t>* Attack </a:t>
            </a:r>
            <a:r>
              <a:rPr lang="en-US" dirty="0"/>
              <a:t>of the clone army of ducks! Hide your children!</a:t>
            </a:r>
          </a:p>
        </p:txBody>
      </p:sp>
    </p:spTree>
    <p:extLst>
      <p:ext uri="{BB962C8B-B14F-4D97-AF65-F5344CB8AC3E}">
        <p14:creationId xmlns:p14="http://schemas.microsoft.com/office/powerpoint/2010/main" val="122769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22488" y="503237"/>
            <a:ext cx="13467907" cy="723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
        <p:nvSpPr>
          <p:cNvPr id="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The Matrix</a:t>
            </a:r>
          </a:p>
        </p:txBody>
      </p:sp>
    </p:spTree>
    <p:extLst>
      <p:ext uri="{BB962C8B-B14F-4D97-AF65-F5344CB8AC3E}">
        <p14:creationId xmlns:p14="http://schemas.microsoft.com/office/powerpoint/2010/main" val="675885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48449" y="1427938"/>
            <a:ext cx="6383726" cy="49503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
        <p:nvSpPr>
          <p:cNvPr id="5"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a:solidFill>
                  <a:schemeClr val="tx1"/>
                </a:solidFill>
                <a:latin typeface="Century Gothic"/>
                <a:cs typeface="Century Gothic"/>
              </a:rPr>
              <a:t>The Matrix</a:t>
            </a:r>
            <a:endParaRPr lang="en-US" sz="4409" b="1" dirty="0">
              <a:solidFill>
                <a:schemeClr val="tx1"/>
              </a:solidFill>
              <a:latin typeface="Century Gothic"/>
              <a:cs typeface="Century Gothic"/>
            </a:endParaRPr>
          </a:p>
        </p:txBody>
      </p:sp>
      <p:sp>
        <p:nvSpPr>
          <p:cNvPr id="3" name="TextBox 2"/>
          <p:cNvSpPr txBox="1"/>
          <p:nvPr/>
        </p:nvSpPr>
        <p:spPr>
          <a:xfrm>
            <a:off x="3211512" y="6980237"/>
            <a:ext cx="3352800" cy="435825"/>
          </a:xfrm>
          <a:prstGeom prst="rect">
            <a:avLst/>
          </a:prstGeom>
          <a:solidFill>
            <a:schemeClr val="bg1"/>
          </a:solidFill>
        </p:spPr>
        <p:txBody>
          <a:bodyPr wrap="square" rtlCol="0">
            <a:spAutoFit/>
          </a:bodyPr>
          <a:lstStyle/>
          <a:p>
            <a:pPr algn="ctr"/>
            <a:r>
              <a:rPr lang="en-US" sz="2400" dirty="0"/>
              <a:t>a.k.a. 2D arrays</a:t>
            </a:r>
          </a:p>
        </p:txBody>
      </p:sp>
    </p:spTree>
    <p:extLst>
      <p:ext uri="{BB962C8B-B14F-4D97-AF65-F5344CB8AC3E}">
        <p14:creationId xmlns:p14="http://schemas.microsoft.com/office/powerpoint/2010/main" val="114841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Tree>
    <p:extLst>
      <p:ext uri="{BB962C8B-B14F-4D97-AF65-F5344CB8AC3E}">
        <p14:creationId xmlns:p14="http://schemas.microsoft.com/office/powerpoint/2010/main" val="2125517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Tree>
    <p:extLst>
      <p:ext uri="{BB962C8B-B14F-4D97-AF65-F5344CB8AC3E}">
        <p14:creationId xmlns:p14="http://schemas.microsoft.com/office/powerpoint/2010/main" val="1627791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Tree>
    <p:extLst>
      <p:ext uri="{BB962C8B-B14F-4D97-AF65-F5344CB8AC3E}">
        <p14:creationId xmlns:p14="http://schemas.microsoft.com/office/powerpoint/2010/main" val="1254080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6F3784-49AF-104A-9499-95896642449E}"/>
              </a:ext>
            </a:extLst>
          </p:cNvPr>
          <p:cNvPicPr>
            <a:picLocks noChangeAspect="1"/>
          </p:cNvPicPr>
          <p:nvPr/>
        </p:nvPicPr>
        <p:blipFill>
          <a:blip r:embed="rId2"/>
          <a:stretch>
            <a:fillRect/>
          </a:stretch>
        </p:blipFill>
        <p:spPr>
          <a:xfrm>
            <a:off x="1587" y="7937"/>
            <a:ext cx="10172457" cy="7353300"/>
          </a:xfrm>
          <a:prstGeom prst="rect">
            <a:avLst/>
          </a:prstGeom>
        </p:spPr>
      </p:pic>
    </p:spTree>
    <p:extLst>
      <p:ext uri="{BB962C8B-B14F-4D97-AF65-F5344CB8AC3E}">
        <p14:creationId xmlns:p14="http://schemas.microsoft.com/office/powerpoint/2010/main" val="2279660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 </a:t>
            </a:r>
            <a:r>
              <a:rPr lang="en-US" sz="2400" dirty="0">
                <a:latin typeface="Courier" charset="0"/>
                <a:ea typeface="Courier" charset="0"/>
                <a:cs typeface="Courier" charset="0"/>
              </a:rPr>
              <a:t>= </a:t>
            </a:r>
            <a:r>
              <a:rPr lang="en-US" sz="2400" b="1" dirty="0">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Tree>
    <p:extLst>
      <p:ext uri="{BB962C8B-B14F-4D97-AF65-F5344CB8AC3E}">
        <p14:creationId xmlns:p14="http://schemas.microsoft.com/office/powerpoint/2010/main" val="105904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FF0000"/>
                </a:solidFill>
                <a:latin typeface="Courier" charset="0"/>
                <a:ea typeface="Courier" charset="0"/>
                <a:cs typeface="Courier" charset="0"/>
              </a:rPr>
              <a:t>new</a:t>
            </a:r>
            <a:r>
              <a:rPr lang="en-US" sz="2400" dirty="0">
                <a:solidFill>
                  <a:srgbClr val="FF0000"/>
                </a:solidFill>
                <a:latin typeface="Courier" charset="0"/>
                <a:ea typeface="Courier" charset="0"/>
                <a:cs typeface="Courier" charset="0"/>
              </a:rPr>
              <a:t> </a:t>
            </a:r>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a:t>
            </a:r>
            <a:r>
              <a:rPr lang="en-US" sz="2400" dirty="0">
                <a:latin typeface="Courier" charset="0"/>
                <a:ea typeface="Courier" charset="0"/>
                <a:cs typeface="Courier" charset="0"/>
              </a:rPr>
              <a:t>2</a:t>
            </a:r>
            <a:r>
              <a:rPr lang="en-US" sz="2400" dirty="0">
                <a:solidFill>
                  <a:srgbClr val="FF0000"/>
                </a:solidFill>
                <a:latin typeface="Courier" charset="0"/>
                <a:ea typeface="Courier" charset="0"/>
                <a:cs typeface="Courier" charset="0"/>
              </a:rPr>
              <a:t>][</a:t>
            </a:r>
            <a:r>
              <a:rPr lang="en-US" sz="2400" dirty="0">
                <a:latin typeface="Courier" charset="0"/>
                <a:ea typeface="Courier" charset="0"/>
                <a:cs typeface="Courier" charset="0"/>
              </a:rPr>
              <a:t>4</a:t>
            </a:r>
            <a:r>
              <a:rPr lang="en-US" sz="2400" dirty="0">
                <a:solidFill>
                  <a:srgbClr val="FF0000"/>
                </a:solidFill>
                <a:latin typeface="Courier" charset="0"/>
                <a:ea typeface="Courier" charset="0"/>
                <a:cs typeface="Courier" charset="0"/>
              </a:rPr>
              <a:t>];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Tree>
    <p:extLst>
      <p:ext uri="{BB962C8B-B14F-4D97-AF65-F5344CB8AC3E}">
        <p14:creationId xmlns:p14="http://schemas.microsoft.com/office/powerpoint/2010/main" val="68159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a:t>
            </a:r>
            <a:r>
              <a:rPr lang="en-US" sz="2400" dirty="0">
                <a:solidFill>
                  <a:srgbClr val="FF0000"/>
                </a:solidFill>
                <a:latin typeface="Courier" charset="0"/>
                <a:ea typeface="Courier" charset="0"/>
                <a:cs typeface="Courier" charset="0"/>
              </a:rPr>
              <a:t>2</a:t>
            </a:r>
            <a:r>
              <a:rPr lang="en-US" sz="2400" dirty="0">
                <a:latin typeface="Courier" charset="0"/>
                <a:ea typeface="Courier" charset="0"/>
                <a:cs typeface="Courier" charset="0"/>
              </a:rPr>
              <a:t>][</a:t>
            </a:r>
            <a:r>
              <a:rPr lang="en-US" sz="2400" dirty="0">
                <a:solidFill>
                  <a:srgbClr val="FF0000"/>
                </a:solidFill>
                <a:latin typeface="Courier" charset="0"/>
                <a:ea typeface="Courier" charset="0"/>
                <a:cs typeface="Courier" charset="0"/>
              </a:rPr>
              <a:t>4</a:t>
            </a:r>
            <a:r>
              <a:rPr lang="en-US" sz="2400" dirty="0">
                <a:latin typeface="Courier" charset="0"/>
                <a:ea typeface="Courier" charset="0"/>
                <a:cs typeface="Courier" charset="0"/>
              </a:rPr>
              <a:t>];</a:t>
            </a:r>
            <a:r>
              <a:rPr lang="en-US" sz="2400" dirty="0">
                <a:solidFill>
                  <a:srgbClr val="FF0000"/>
                </a:solidFill>
                <a:latin typeface="Courier" charset="0"/>
                <a:ea typeface="Courier" charset="0"/>
                <a:cs typeface="Courier" charset="0"/>
              </a:rPr>
              <a:t>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2" name="TextBox 1"/>
          <p:cNvSpPr txBox="1"/>
          <p:nvPr/>
        </p:nvSpPr>
        <p:spPr>
          <a:xfrm>
            <a:off x="5649912" y="3094037"/>
            <a:ext cx="2492990" cy="435825"/>
          </a:xfrm>
          <a:prstGeom prst="rect">
            <a:avLst/>
          </a:prstGeom>
          <a:noFill/>
        </p:spPr>
        <p:txBody>
          <a:bodyPr wrap="none" rtlCol="0">
            <a:spAutoFit/>
          </a:bodyPr>
          <a:lstStyle/>
          <a:p>
            <a:r>
              <a:rPr lang="en-US" sz="2400" dirty="0">
                <a:solidFill>
                  <a:srgbClr val="FF0000"/>
                </a:solidFill>
                <a:latin typeface="Chalkboard" charset="0"/>
                <a:ea typeface="Chalkboard" charset="0"/>
                <a:cs typeface="Chalkboard" charset="0"/>
              </a:rPr>
              <a:t>Number of rows	</a:t>
            </a:r>
          </a:p>
        </p:txBody>
      </p:sp>
      <p:sp>
        <p:nvSpPr>
          <p:cNvPr id="3" name="Freeform 2"/>
          <p:cNvSpPr/>
          <p:nvPr/>
        </p:nvSpPr>
        <p:spPr>
          <a:xfrm>
            <a:off x="6257925" y="2196335"/>
            <a:ext cx="885825" cy="889765"/>
          </a:xfrm>
          <a:custGeom>
            <a:avLst/>
            <a:gdLst>
              <a:gd name="connsiteX0" fmla="*/ 0 w 885825"/>
              <a:gd name="connsiteY0" fmla="*/ 889765 h 889765"/>
              <a:gd name="connsiteX1" fmla="*/ 71438 w 885825"/>
              <a:gd name="connsiteY1" fmla="*/ 546865 h 889765"/>
              <a:gd name="connsiteX2" fmla="*/ 114300 w 885825"/>
              <a:gd name="connsiteY2" fmla="*/ 532578 h 889765"/>
              <a:gd name="connsiteX3" fmla="*/ 285750 w 885825"/>
              <a:gd name="connsiteY3" fmla="*/ 446853 h 889765"/>
              <a:gd name="connsiteX4" fmla="*/ 328613 w 885825"/>
              <a:gd name="connsiteY4" fmla="*/ 432565 h 889765"/>
              <a:gd name="connsiteX5" fmla="*/ 371475 w 885825"/>
              <a:gd name="connsiteY5" fmla="*/ 418278 h 889765"/>
              <a:gd name="connsiteX6" fmla="*/ 414338 w 885825"/>
              <a:gd name="connsiteY6" fmla="*/ 389703 h 889765"/>
              <a:gd name="connsiteX7" fmla="*/ 457200 w 885825"/>
              <a:gd name="connsiteY7" fmla="*/ 375415 h 889765"/>
              <a:gd name="connsiteX8" fmla="*/ 542925 w 885825"/>
              <a:gd name="connsiteY8" fmla="*/ 318265 h 889765"/>
              <a:gd name="connsiteX9" fmla="*/ 585788 w 885825"/>
              <a:gd name="connsiteY9" fmla="*/ 289690 h 889765"/>
              <a:gd name="connsiteX10" fmla="*/ 614363 w 885825"/>
              <a:gd name="connsiteY10" fmla="*/ 246828 h 889765"/>
              <a:gd name="connsiteX11" fmla="*/ 657225 w 885825"/>
              <a:gd name="connsiteY11" fmla="*/ 218253 h 889765"/>
              <a:gd name="connsiteX12" fmla="*/ 671513 w 885825"/>
              <a:gd name="connsiteY12" fmla="*/ 175390 h 889765"/>
              <a:gd name="connsiteX13" fmla="*/ 700088 w 885825"/>
              <a:gd name="connsiteY13" fmla="*/ 132528 h 889765"/>
              <a:gd name="connsiteX14" fmla="*/ 685800 w 885825"/>
              <a:gd name="connsiteY14" fmla="*/ 3940 h 889765"/>
              <a:gd name="connsiteX15" fmla="*/ 642938 w 885825"/>
              <a:gd name="connsiteY15" fmla="*/ 32515 h 889765"/>
              <a:gd name="connsiteX16" fmla="*/ 614363 w 885825"/>
              <a:gd name="connsiteY16" fmla="*/ 75378 h 889765"/>
              <a:gd name="connsiteX17" fmla="*/ 528638 w 885825"/>
              <a:gd name="connsiteY17" fmla="*/ 161103 h 889765"/>
              <a:gd name="connsiteX18" fmla="*/ 571500 w 885825"/>
              <a:gd name="connsiteY18" fmla="*/ 132528 h 889765"/>
              <a:gd name="connsiteX19" fmla="*/ 657225 w 885825"/>
              <a:gd name="connsiteY19" fmla="*/ 103953 h 889765"/>
              <a:gd name="connsiteX20" fmla="*/ 842963 w 885825"/>
              <a:gd name="connsiteY20" fmla="*/ 203965 h 889765"/>
              <a:gd name="connsiteX21" fmla="*/ 885825 w 885825"/>
              <a:gd name="connsiteY21" fmla="*/ 232540 h 8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5825" h="889765">
                <a:moveTo>
                  <a:pt x="0" y="889765"/>
                </a:moveTo>
                <a:cubicBezTo>
                  <a:pt x="23813" y="775465"/>
                  <a:pt x="35854" y="658064"/>
                  <a:pt x="71438" y="546865"/>
                </a:cubicBezTo>
                <a:cubicBezTo>
                  <a:pt x="76028" y="532521"/>
                  <a:pt x="101135" y="539892"/>
                  <a:pt x="114300" y="532578"/>
                </a:cubicBezTo>
                <a:cubicBezTo>
                  <a:pt x="280484" y="440254"/>
                  <a:pt x="118858" y="502484"/>
                  <a:pt x="285750" y="446853"/>
                </a:cubicBezTo>
                <a:lnTo>
                  <a:pt x="328613" y="432565"/>
                </a:lnTo>
                <a:lnTo>
                  <a:pt x="371475" y="418278"/>
                </a:lnTo>
                <a:cubicBezTo>
                  <a:pt x="385763" y="408753"/>
                  <a:pt x="398979" y="397382"/>
                  <a:pt x="414338" y="389703"/>
                </a:cubicBezTo>
                <a:cubicBezTo>
                  <a:pt x="427808" y="382968"/>
                  <a:pt x="444035" y="382729"/>
                  <a:pt x="457200" y="375415"/>
                </a:cubicBezTo>
                <a:cubicBezTo>
                  <a:pt x="487221" y="358736"/>
                  <a:pt x="514350" y="337315"/>
                  <a:pt x="542925" y="318265"/>
                </a:cubicBezTo>
                <a:lnTo>
                  <a:pt x="585788" y="289690"/>
                </a:lnTo>
                <a:cubicBezTo>
                  <a:pt x="595313" y="275403"/>
                  <a:pt x="602221" y="258970"/>
                  <a:pt x="614363" y="246828"/>
                </a:cubicBezTo>
                <a:cubicBezTo>
                  <a:pt x="626505" y="234686"/>
                  <a:pt x="646498" y="231662"/>
                  <a:pt x="657225" y="218253"/>
                </a:cubicBezTo>
                <a:cubicBezTo>
                  <a:pt x="666633" y="206493"/>
                  <a:pt x="664778" y="188861"/>
                  <a:pt x="671513" y="175390"/>
                </a:cubicBezTo>
                <a:cubicBezTo>
                  <a:pt x="679192" y="160032"/>
                  <a:pt x="690563" y="146815"/>
                  <a:pt x="700088" y="132528"/>
                </a:cubicBezTo>
                <a:cubicBezTo>
                  <a:pt x="695325" y="89665"/>
                  <a:pt x="707197" y="41384"/>
                  <a:pt x="685800" y="3940"/>
                </a:cubicBezTo>
                <a:cubicBezTo>
                  <a:pt x="677281" y="-10969"/>
                  <a:pt x="655080" y="20373"/>
                  <a:pt x="642938" y="32515"/>
                </a:cubicBezTo>
                <a:cubicBezTo>
                  <a:pt x="630796" y="44657"/>
                  <a:pt x="625771" y="62544"/>
                  <a:pt x="614363" y="75378"/>
                </a:cubicBezTo>
                <a:cubicBezTo>
                  <a:pt x="587515" y="105582"/>
                  <a:pt x="528638" y="161103"/>
                  <a:pt x="528638" y="161103"/>
                </a:cubicBezTo>
                <a:cubicBezTo>
                  <a:pt x="542925" y="151578"/>
                  <a:pt x="555809" y="139502"/>
                  <a:pt x="571500" y="132528"/>
                </a:cubicBezTo>
                <a:cubicBezTo>
                  <a:pt x="599025" y="120295"/>
                  <a:pt x="657225" y="103953"/>
                  <a:pt x="657225" y="103953"/>
                </a:cubicBezTo>
                <a:cubicBezTo>
                  <a:pt x="855329" y="132252"/>
                  <a:pt x="663723" y="84470"/>
                  <a:pt x="842963" y="203965"/>
                </a:cubicBezTo>
                <a:lnTo>
                  <a:pt x="885825" y="232540"/>
                </a:ln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173912" y="960437"/>
            <a:ext cx="2492990" cy="435825"/>
          </a:xfrm>
          <a:prstGeom prst="rect">
            <a:avLst/>
          </a:prstGeom>
          <a:noFill/>
        </p:spPr>
        <p:txBody>
          <a:bodyPr wrap="none" rtlCol="0">
            <a:spAutoFit/>
          </a:bodyPr>
          <a:lstStyle/>
          <a:p>
            <a:r>
              <a:rPr lang="en-US" sz="2400" dirty="0">
                <a:solidFill>
                  <a:srgbClr val="FF0000"/>
                </a:solidFill>
                <a:latin typeface="Chalkboard" charset="0"/>
                <a:ea typeface="Chalkboard" charset="0"/>
                <a:cs typeface="Chalkboard" charset="0"/>
              </a:rPr>
              <a:t>Number </a:t>
            </a:r>
            <a:r>
              <a:rPr lang="en-US" sz="2400">
                <a:solidFill>
                  <a:srgbClr val="FF0000"/>
                </a:solidFill>
                <a:latin typeface="Chalkboard" charset="0"/>
                <a:ea typeface="Chalkboard" charset="0"/>
                <a:cs typeface="Chalkboard" charset="0"/>
              </a:rPr>
              <a:t>of cols</a:t>
            </a:r>
            <a:r>
              <a:rPr lang="en-US" sz="2400" dirty="0">
                <a:solidFill>
                  <a:srgbClr val="FF0000"/>
                </a:solidFill>
                <a:latin typeface="Chalkboard" charset="0"/>
                <a:ea typeface="Chalkboard" charset="0"/>
                <a:cs typeface="Chalkboard" charset="0"/>
              </a:rPr>
              <a:t>	</a:t>
            </a:r>
          </a:p>
        </p:txBody>
      </p:sp>
      <p:sp>
        <p:nvSpPr>
          <p:cNvPr id="13" name="Freeform 12"/>
          <p:cNvSpPr/>
          <p:nvPr/>
        </p:nvSpPr>
        <p:spPr>
          <a:xfrm>
            <a:off x="7600950" y="1500188"/>
            <a:ext cx="971550" cy="271662"/>
          </a:xfrm>
          <a:custGeom>
            <a:avLst/>
            <a:gdLst>
              <a:gd name="connsiteX0" fmla="*/ 971550 w 971550"/>
              <a:gd name="connsiteY0" fmla="*/ 0 h 271662"/>
              <a:gd name="connsiteX1" fmla="*/ 842963 w 971550"/>
              <a:gd name="connsiteY1" fmla="*/ 157162 h 271662"/>
              <a:gd name="connsiteX2" fmla="*/ 800100 w 971550"/>
              <a:gd name="connsiteY2" fmla="*/ 171450 h 271662"/>
              <a:gd name="connsiteX3" fmla="*/ 542925 w 971550"/>
              <a:gd name="connsiteY3" fmla="*/ 157162 h 271662"/>
              <a:gd name="connsiteX4" fmla="*/ 485775 w 971550"/>
              <a:gd name="connsiteY4" fmla="*/ 142875 h 271662"/>
              <a:gd name="connsiteX5" fmla="*/ 442913 w 971550"/>
              <a:gd name="connsiteY5" fmla="*/ 128587 h 271662"/>
              <a:gd name="connsiteX6" fmla="*/ 285750 w 971550"/>
              <a:gd name="connsiteY6" fmla="*/ 114300 h 271662"/>
              <a:gd name="connsiteX7" fmla="*/ 128588 w 971550"/>
              <a:gd name="connsiteY7" fmla="*/ 128587 h 271662"/>
              <a:gd name="connsiteX8" fmla="*/ 114300 w 971550"/>
              <a:gd name="connsiteY8" fmla="*/ 171450 h 271662"/>
              <a:gd name="connsiteX9" fmla="*/ 28575 w 971550"/>
              <a:gd name="connsiteY9" fmla="*/ 228600 h 271662"/>
              <a:gd name="connsiteX10" fmla="*/ 0 w 971550"/>
              <a:gd name="connsiteY10" fmla="*/ 142875 h 271662"/>
              <a:gd name="connsiteX11" fmla="*/ 0 w 971550"/>
              <a:gd name="connsiteY11" fmla="*/ 142875 h 271662"/>
              <a:gd name="connsiteX12" fmla="*/ 14288 w 971550"/>
              <a:gd name="connsiteY12" fmla="*/ 200025 h 271662"/>
              <a:gd name="connsiteX13" fmla="*/ 28575 w 971550"/>
              <a:gd name="connsiteY13" fmla="*/ 242887 h 271662"/>
              <a:gd name="connsiteX14" fmla="*/ 100013 w 971550"/>
              <a:gd name="connsiteY14" fmla="*/ 257175 h 271662"/>
              <a:gd name="connsiteX15" fmla="*/ 171450 w 971550"/>
              <a:gd name="connsiteY15" fmla="*/ 271462 h 27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1550" h="271662">
                <a:moveTo>
                  <a:pt x="971550" y="0"/>
                </a:moveTo>
                <a:cubicBezTo>
                  <a:pt x="928688" y="52387"/>
                  <a:pt x="890825" y="109300"/>
                  <a:pt x="842963" y="157162"/>
                </a:cubicBezTo>
                <a:cubicBezTo>
                  <a:pt x="832314" y="167811"/>
                  <a:pt x="815161" y="171450"/>
                  <a:pt x="800100" y="171450"/>
                </a:cubicBezTo>
                <a:cubicBezTo>
                  <a:pt x="714243" y="171450"/>
                  <a:pt x="628650" y="161925"/>
                  <a:pt x="542925" y="157162"/>
                </a:cubicBezTo>
                <a:cubicBezTo>
                  <a:pt x="523875" y="152400"/>
                  <a:pt x="504656" y="148270"/>
                  <a:pt x="485775" y="142875"/>
                </a:cubicBezTo>
                <a:cubicBezTo>
                  <a:pt x="471294" y="138738"/>
                  <a:pt x="457822" y="130717"/>
                  <a:pt x="442913" y="128587"/>
                </a:cubicBezTo>
                <a:cubicBezTo>
                  <a:pt x="390838" y="121148"/>
                  <a:pt x="338138" y="119062"/>
                  <a:pt x="285750" y="114300"/>
                </a:cubicBezTo>
                <a:cubicBezTo>
                  <a:pt x="233363" y="119062"/>
                  <a:pt x="178492" y="111952"/>
                  <a:pt x="128588" y="128587"/>
                </a:cubicBezTo>
                <a:cubicBezTo>
                  <a:pt x="114300" y="133350"/>
                  <a:pt x="124949" y="160801"/>
                  <a:pt x="114300" y="171450"/>
                </a:cubicBezTo>
                <a:cubicBezTo>
                  <a:pt x="90016" y="195734"/>
                  <a:pt x="28575" y="228600"/>
                  <a:pt x="28575" y="228600"/>
                </a:cubicBezTo>
                <a:lnTo>
                  <a:pt x="0" y="142875"/>
                </a:lnTo>
                <a:lnTo>
                  <a:pt x="0" y="142875"/>
                </a:lnTo>
                <a:cubicBezTo>
                  <a:pt x="4763" y="161925"/>
                  <a:pt x="8893" y="181144"/>
                  <a:pt x="14288" y="200025"/>
                </a:cubicBezTo>
                <a:cubicBezTo>
                  <a:pt x="18425" y="214506"/>
                  <a:pt x="16044" y="234533"/>
                  <a:pt x="28575" y="242887"/>
                </a:cubicBezTo>
                <a:cubicBezTo>
                  <a:pt x="48781" y="256357"/>
                  <a:pt x="76454" y="251285"/>
                  <a:pt x="100013" y="257175"/>
                </a:cubicBezTo>
                <a:cubicBezTo>
                  <a:pt x="169209" y="274474"/>
                  <a:pt x="116875" y="271462"/>
                  <a:pt x="171450" y="271462"/>
                </a:cubicBez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74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4"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4"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15" name="Rectangle 14"/>
          <p:cNvSpPr/>
          <p:nvPr/>
        </p:nvSpPr>
        <p:spPr>
          <a:xfrm>
            <a:off x="3211512" y="3017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Tree>
    <p:extLst>
      <p:ext uri="{BB962C8B-B14F-4D97-AF65-F5344CB8AC3E}">
        <p14:creationId xmlns:p14="http://schemas.microsoft.com/office/powerpoint/2010/main" val="1582420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6" name="Rectangle 5"/>
          <p:cNvSpPr/>
          <p:nvPr/>
        </p:nvSpPr>
        <p:spPr>
          <a:xfrm>
            <a:off x="59547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66405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73263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80121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5954712" y="4465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6640512" y="4465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7326312" y="4465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8012112" y="4465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4" name="Rectangle 13"/>
          <p:cNvSpPr/>
          <p:nvPr/>
        </p:nvSpPr>
        <p:spPr>
          <a:xfrm>
            <a:off x="1154112" y="38560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5" name="Rectangle 14"/>
          <p:cNvSpPr/>
          <p:nvPr/>
        </p:nvSpPr>
        <p:spPr>
          <a:xfrm>
            <a:off x="5984425" y="33226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3117700" y="35096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154112" y="3398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2" name="TextBox 1"/>
          <p:cNvSpPr txBox="1"/>
          <p:nvPr/>
        </p:nvSpPr>
        <p:spPr>
          <a:xfrm>
            <a:off x="2754312" y="6980237"/>
            <a:ext cx="4627485" cy="435825"/>
          </a:xfrm>
          <a:prstGeom prst="rect">
            <a:avLst/>
          </a:prstGeom>
          <a:solidFill>
            <a:schemeClr val="bg1"/>
          </a:solidFill>
        </p:spPr>
        <p:txBody>
          <a:bodyPr wrap="none" rtlCol="0">
            <a:spAutoFit/>
          </a:bodyPr>
          <a:lstStyle/>
          <a:p>
            <a:r>
              <a:rPr lang="en-US" sz="2400" dirty="0"/>
              <a:t>Aside: It’s actually more like this.</a:t>
            </a:r>
          </a:p>
        </p:txBody>
      </p:sp>
    </p:spTree>
    <p:extLst>
      <p:ext uri="{BB962C8B-B14F-4D97-AF65-F5344CB8AC3E}">
        <p14:creationId xmlns:p14="http://schemas.microsoft.com/office/powerpoint/2010/main" val="1804335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6" name="Rectangle 5"/>
          <p:cNvSpPr/>
          <p:nvPr/>
        </p:nvSpPr>
        <p:spPr>
          <a:xfrm>
            <a:off x="59547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66405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73263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80121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6792912" y="4770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7478712" y="4770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8164512" y="4770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8850312" y="4770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4" name="Rectangle 13"/>
          <p:cNvSpPr/>
          <p:nvPr/>
        </p:nvSpPr>
        <p:spPr>
          <a:xfrm>
            <a:off x="1154112" y="38560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6" name="Freeform 15"/>
          <p:cNvSpPr/>
          <p:nvPr/>
        </p:nvSpPr>
        <p:spPr>
          <a:xfrm>
            <a:off x="3117700" y="35096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154112" y="3398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7" name="Freeform 16"/>
          <p:cNvSpPr/>
          <p:nvPr/>
        </p:nvSpPr>
        <p:spPr>
          <a:xfrm>
            <a:off x="5802312" y="3703637"/>
            <a:ext cx="200025" cy="885825"/>
          </a:xfrm>
          <a:custGeom>
            <a:avLst/>
            <a:gdLst>
              <a:gd name="connsiteX0" fmla="*/ 200025 w 200025"/>
              <a:gd name="connsiteY0" fmla="*/ 0 h 885825"/>
              <a:gd name="connsiteX1" fmla="*/ 100012 w 200025"/>
              <a:gd name="connsiteY1" fmla="*/ 0 h 885825"/>
              <a:gd name="connsiteX2" fmla="*/ 14287 w 200025"/>
              <a:gd name="connsiteY2" fmla="*/ 14288 h 885825"/>
              <a:gd name="connsiteX3" fmla="*/ 0 w 200025"/>
              <a:gd name="connsiteY3" fmla="*/ 57150 h 885825"/>
              <a:gd name="connsiteX4" fmla="*/ 28575 w 200025"/>
              <a:gd name="connsiteY4" fmla="*/ 514350 h 885825"/>
              <a:gd name="connsiteX5" fmla="*/ 14287 w 200025"/>
              <a:gd name="connsiteY5" fmla="*/ 857250 h 885825"/>
              <a:gd name="connsiteX6" fmla="*/ 57150 w 200025"/>
              <a:gd name="connsiteY6" fmla="*/ 885825 h 885825"/>
              <a:gd name="connsiteX7" fmla="*/ 142875 w 200025"/>
              <a:gd name="connsiteY7" fmla="*/ 85725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885825">
                <a:moveTo>
                  <a:pt x="200025" y="0"/>
                </a:moveTo>
                <a:cubicBezTo>
                  <a:pt x="21366" y="44666"/>
                  <a:pt x="243491" y="0"/>
                  <a:pt x="100012" y="0"/>
                </a:cubicBezTo>
                <a:cubicBezTo>
                  <a:pt x="71043" y="0"/>
                  <a:pt x="42862" y="9525"/>
                  <a:pt x="14287" y="14288"/>
                </a:cubicBezTo>
                <a:cubicBezTo>
                  <a:pt x="9525" y="28575"/>
                  <a:pt x="0" y="42090"/>
                  <a:pt x="0" y="57150"/>
                </a:cubicBezTo>
                <a:cubicBezTo>
                  <a:pt x="0" y="338561"/>
                  <a:pt x="1853" y="327303"/>
                  <a:pt x="28575" y="514350"/>
                </a:cubicBezTo>
                <a:cubicBezTo>
                  <a:pt x="23812" y="628650"/>
                  <a:pt x="5513" y="743188"/>
                  <a:pt x="14287" y="857250"/>
                </a:cubicBezTo>
                <a:cubicBezTo>
                  <a:pt x="15604" y="874371"/>
                  <a:pt x="39978" y="885825"/>
                  <a:pt x="57150" y="885825"/>
                </a:cubicBezTo>
                <a:cubicBezTo>
                  <a:pt x="87271" y="885825"/>
                  <a:pt x="142875" y="857250"/>
                  <a:pt x="142875" y="85725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536112" y="4694237"/>
            <a:ext cx="152400" cy="838200"/>
          </a:xfrm>
          <a:custGeom>
            <a:avLst/>
            <a:gdLst>
              <a:gd name="connsiteX0" fmla="*/ 0 w 267868"/>
              <a:gd name="connsiteY0" fmla="*/ 0 h 843140"/>
              <a:gd name="connsiteX1" fmla="*/ 57150 w 267868"/>
              <a:gd name="connsiteY1" fmla="*/ 14288 h 843140"/>
              <a:gd name="connsiteX2" fmla="*/ 157163 w 267868"/>
              <a:gd name="connsiteY2" fmla="*/ 28575 h 843140"/>
              <a:gd name="connsiteX3" fmla="*/ 42863 w 267868"/>
              <a:gd name="connsiteY3" fmla="*/ 842963 h 843140"/>
            </a:gdLst>
            <a:ahLst/>
            <a:cxnLst>
              <a:cxn ang="0">
                <a:pos x="connsiteX0" y="connsiteY0"/>
              </a:cxn>
              <a:cxn ang="0">
                <a:pos x="connsiteX1" y="connsiteY1"/>
              </a:cxn>
              <a:cxn ang="0">
                <a:pos x="connsiteX2" y="connsiteY2"/>
              </a:cxn>
              <a:cxn ang="0">
                <a:pos x="connsiteX3" y="connsiteY3"/>
              </a:cxn>
            </a:cxnLst>
            <a:rect l="l" t="t" r="r" b="b"/>
            <a:pathLst>
              <a:path w="267868" h="843140">
                <a:moveTo>
                  <a:pt x="0" y="0"/>
                </a:moveTo>
                <a:cubicBezTo>
                  <a:pt x="19050" y="4763"/>
                  <a:pt x="37830" y="10775"/>
                  <a:pt x="57150" y="14288"/>
                </a:cubicBezTo>
                <a:cubicBezTo>
                  <a:pt x="90283" y="20312"/>
                  <a:pt x="153698" y="-4922"/>
                  <a:pt x="157163" y="28575"/>
                </a:cubicBezTo>
                <a:cubicBezTo>
                  <a:pt x="244858" y="876295"/>
                  <a:pt x="401785" y="842963"/>
                  <a:pt x="42863" y="842963"/>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8774112" y="44656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84425" y="33226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21"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22" name="TextBox 21"/>
          <p:cNvSpPr txBox="1"/>
          <p:nvPr/>
        </p:nvSpPr>
        <p:spPr>
          <a:xfrm>
            <a:off x="2449512" y="6980237"/>
            <a:ext cx="5062604" cy="435825"/>
          </a:xfrm>
          <a:prstGeom prst="rect">
            <a:avLst/>
          </a:prstGeom>
          <a:solidFill>
            <a:schemeClr val="bg1"/>
          </a:solidFill>
        </p:spPr>
        <p:txBody>
          <a:bodyPr wrap="none" rtlCol="0">
            <a:spAutoFit/>
          </a:bodyPr>
          <a:lstStyle/>
          <a:p>
            <a:r>
              <a:rPr lang="en-US" sz="2400" dirty="0"/>
              <a:t>If we are going to be </a:t>
            </a:r>
            <a:r>
              <a:rPr lang="en-US" sz="2400"/>
              <a:t>brutally honest</a:t>
            </a:r>
            <a:endParaRPr lang="en-US" sz="2400" dirty="0"/>
          </a:p>
        </p:txBody>
      </p:sp>
    </p:spTree>
    <p:extLst>
      <p:ext uri="{BB962C8B-B14F-4D97-AF65-F5344CB8AC3E}">
        <p14:creationId xmlns:p14="http://schemas.microsoft.com/office/powerpoint/2010/main" val="982004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4"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15" name="Rectangle 14"/>
          <p:cNvSpPr/>
          <p:nvPr/>
        </p:nvSpPr>
        <p:spPr>
          <a:xfrm>
            <a:off x="3211512" y="3017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Tree>
    <p:extLst>
      <p:ext uri="{BB962C8B-B14F-4D97-AF65-F5344CB8AC3E}">
        <p14:creationId xmlns:p14="http://schemas.microsoft.com/office/powerpoint/2010/main" val="14608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2" name="Freeform 1"/>
          <p:cNvSpPr/>
          <p:nvPr/>
        </p:nvSpPr>
        <p:spPr>
          <a:xfrm>
            <a:off x="5086350" y="3328988"/>
            <a:ext cx="1285875" cy="1171575"/>
          </a:xfrm>
          <a:custGeom>
            <a:avLst/>
            <a:gdLst>
              <a:gd name="connsiteX0" fmla="*/ 1014413 w 1285875"/>
              <a:gd name="connsiteY0" fmla="*/ 114300 h 1171575"/>
              <a:gd name="connsiteX1" fmla="*/ 857250 w 1285875"/>
              <a:gd name="connsiteY1" fmla="*/ 71437 h 1171575"/>
              <a:gd name="connsiteX2" fmla="*/ 814388 w 1285875"/>
              <a:gd name="connsiteY2" fmla="*/ 57150 h 1171575"/>
              <a:gd name="connsiteX3" fmla="*/ 771525 w 1285875"/>
              <a:gd name="connsiteY3" fmla="*/ 28575 h 1171575"/>
              <a:gd name="connsiteX4" fmla="*/ 542925 w 1285875"/>
              <a:gd name="connsiteY4" fmla="*/ 0 h 1171575"/>
              <a:gd name="connsiteX5" fmla="*/ 285750 w 1285875"/>
              <a:gd name="connsiteY5" fmla="*/ 14287 h 1171575"/>
              <a:gd name="connsiteX6" fmla="*/ 242888 w 1285875"/>
              <a:gd name="connsiteY6" fmla="*/ 28575 h 1171575"/>
              <a:gd name="connsiteX7" fmla="*/ 214313 w 1285875"/>
              <a:gd name="connsiteY7" fmla="*/ 71437 h 1171575"/>
              <a:gd name="connsiteX8" fmla="*/ 171450 w 1285875"/>
              <a:gd name="connsiteY8" fmla="*/ 100012 h 1171575"/>
              <a:gd name="connsiteX9" fmla="*/ 142875 w 1285875"/>
              <a:gd name="connsiteY9" fmla="*/ 142875 h 1171575"/>
              <a:gd name="connsiteX10" fmla="*/ 128588 w 1285875"/>
              <a:gd name="connsiteY10" fmla="*/ 185737 h 1171575"/>
              <a:gd name="connsiteX11" fmla="*/ 85725 w 1285875"/>
              <a:gd name="connsiteY11" fmla="*/ 228600 h 1171575"/>
              <a:gd name="connsiteX12" fmla="*/ 57150 w 1285875"/>
              <a:gd name="connsiteY12" fmla="*/ 271462 h 1171575"/>
              <a:gd name="connsiteX13" fmla="*/ 14288 w 1285875"/>
              <a:gd name="connsiteY13" fmla="*/ 400050 h 1171575"/>
              <a:gd name="connsiteX14" fmla="*/ 0 w 1285875"/>
              <a:gd name="connsiteY14" fmla="*/ 442912 h 1171575"/>
              <a:gd name="connsiteX15" fmla="*/ 14288 w 1285875"/>
              <a:gd name="connsiteY15" fmla="*/ 771525 h 1171575"/>
              <a:gd name="connsiteX16" fmla="*/ 71438 w 1285875"/>
              <a:gd name="connsiteY16" fmla="*/ 900112 h 1171575"/>
              <a:gd name="connsiteX17" fmla="*/ 114300 w 1285875"/>
              <a:gd name="connsiteY17" fmla="*/ 942975 h 1171575"/>
              <a:gd name="connsiteX18" fmla="*/ 142875 w 1285875"/>
              <a:gd name="connsiteY18" fmla="*/ 985837 h 1171575"/>
              <a:gd name="connsiteX19" fmla="*/ 228600 w 1285875"/>
              <a:gd name="connsiteY19" fmla="*/ 1028700 h 1171575"/>
              <a:gd name="connsiteX20" fmla="*/ 314325 w 1285875"/>
              <a:gd name="connsiteY20" fmla="*/ 1085850 h 1171575"/>
              <a:gd name="connsiteX21" fmla="*/ 442913 w 1285875"/>
              <a:gd name="connsiteY21" fmla="*/ 1128712 h 1171575"/>
              <a:gd name="connsiteX22" fmla="*/ 528638 w 1285875"/>
              <a:gd name="connsiteY22" fmla="*/ 1157287 h 1171575"/>
              <a:gd name="connsiteX23" fmla="*/ 571500 w 1285875"/>
              <a:gd name="connsiteY23" fmla="*/ 1171575 h 1171575"/>
              <a:gd name="connsiteX24" fmla="*/ 742950 w 1285875"/>
              <a:gd name="connsiteY24" fmla="*/ 1157287 h 1171575"/>
              <a:gd name="connsiteX25" fmla="*/ 800100 w 1285875"/>
              <a:gd name="connsiteY25" fmla="*/ 1128712 h 1171575"/>
              <a:gd name="connsiteX26" fmla="*/ 928688 w 1285875"/>
              <a:gd name="connsiteY26" fmla="*/ 1085850 h 1171575"/>
              <a:gd name="connsiteX27" fmla="*/ 1014413 w 1285875"/>
              <a:gd name="connsiteY27" fmla="*/ 1057275 h 1171575"/>
              <a:gd name="connsiteX28" fmla="*/ 1057275 w 1285875"/>
              <a:gd name="connsiteY28" fmla="*/ 1042987 h 1171575"/>
              <a:gd name="connsiteX29" fmla="*/ 1100138 w 1285875"/>
              <a:gd name="connsiteY29" fmla="*/ 1014412 h 1171575"/>
              <a:gd name="connsiteX30" fmla="*/ 1171575 w 1285875"/>
              <a:gd name="connsiteY30" fmla="*/ 928687 h 1171575"/>
              <a:gd name="connsiteX31" fmla="*/ 1200150 w 1285875"/>
              <a:gd name="connsiteY31" fmla="*/ 885825 h 1171575"/>
              <a:gd name="connsiteX32" fmla="*/ 1243013 w 1285875"/>
              <a:gd name="connsiteY32" fmla="*/ 828675 h 1171575"/>
              <a:gd name="connsiteX33" fmla="*/ 1285875 w 1285875"/>
              <a:gd name="connsiteY33" fmla="*/ 685800 h 1171575"/>
              <a:gd name="connsiteX34" fmla="*/ 1271588 w 1285875"/>
              <a:gd name="connsiteY34" fmla="*/ 442912 h 1171575"/>
              <a:gd name="connsiteX35" fmla="*/ 1257300 w 1285875"/>
              <a:gd name="connsiteY35" fmla="*/ 385762 h 1171575"/>
              <a:gd name="connsiteX36" fmla="*/ 1228725 w 1285875"/>
              <a:gd name="connsiteY36" fmla="*/ 342900 h 1171575"/>
              <a:gd name="connsiteX37" fmla="*/ 1185863 w 1285875"/>
              <a:gd name="connsiteY37" fmla="*/ 242887 h 1171575"/>
              <a:gd name="connsiteX38" fmla="*/ 1100138 w 1285875"/>
              <a:gd name="connsiteY38" fmla="*/ 185737 h 1171575"/>
              <a:gd name="connsiteX39" fmla="*/ 1057275 w 1285875"/>
              <a:gd name="connsiteY39" fmla="*/ 157162 h 1171575"/>
              <a:gd name="connsiteX40" fmla="*/ 1014413 w 1285875"/>
              <a:gd name="connsiteY40" fmla="*/ 1143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85875" h="1171575">
                <a:moveTo>
                  <a:pt x="1014413" y="114300"/>
                </a:moveTo>
                <a:cubicBezTo>
                  <a:pt x="913438" y="94104"/>
                  <a:pt x="966015" y="107692"/>
                  <a:pt x="857250" y="71437"/>
                </a:cubicBezTo>
                <a:lnTo>
                  <a:pt x="814388" y="57150"/>
                </a:lnTo>
                <a:cubicBezTo>
                  <a:pt x="800100" y="47625"/>
                  <a:pt x="787308" y="35339"/>
                  <a:pt x="771525" y="28575"/>
                </a:cubicBezTo>
                <a:cubicBezTo>
                  <a:pt x="717074" y="5239"/>
                  <a:pt x="563577" y="1721"/>
                  <a:pt x="542925" y="0"/>
                </a:cubicBezTo>
                <a:cubicBezTo>
                  <a:pt x="457200" y="4762"/>
                  <a:pt x="371220" y="6147"/>
                  <a:pt x="285750" y="14287"/>
                </a:cubicBezTo>
                <a:cubicBezTo>
                  <a:pt x="270758" y="15715"/>
                  <a:pt x="254648" y="19167"/>
                  <a:pt x="242888" y="28575"/>
                </a:cubicBezTo>
                <a:cubicBezTo>
                  <a:pt x="229480" y="39302"/>
                  <a:pt x="226455" y="59295"/>
                  <a:pt x="214313" y="71437"/>
                </a:cubicBezTo>
                <a:cubicBezTo>
                  <a:pt x="202171" y="83579"/>
                  <a:pt x="185738" y="90487"/>
                  <a:pt x="171450" y="100012"/>
                </a:cubicBezTo>
                <a:cubicBezTo>
                  <a:pt x="161925" y="114300"/>
                  <a:pt x="150554" y="127516"/>
                  <a:pt x="142875" y="142875"/>
                </a:cubicBezTo>
                <a:cubicBezTo>
                  <a:pt x="136140" y="156345"/>
                  <a:pt x="136942" y="173206"/>
                  <a:pt x="128588" y="185737"/>
                </a:cubicBezTo>
                <a:cubicBezTo>
                  <a:pt x="117380" y="202549"/>
                  <a:pt x="98660" y="213078"/>
                  <a:pt x="85725" y="228600"/>
                </a:cubicBezTo>
                <a:cubicBezTo>
                  <a:pt x="74732" y="241791"/>
                  <a:pt x="66675" y="257175"/>
                  <a:pt x="57150" y="271462"/>
                </a:cubicBezTo>
                <a:lnTo>
                  <a:pt x="14288" y="400050"/>
                </a:lnTo>
                <a:lnTo>
                  <a:pt x="0" y="442912"/>
                </a:lnTo>
                <a:cubicBezTo>
                  <a:pt x="4763" y="552450"/>
                  <a:pt x="3006" y="662466"/>
                  <a:pt x="14288" y="771525"/>
                </a:cubicBezTo>
                <a:cubicBezTo>
                  <a:pt x="18703" y="814204"/>
                  <a:pt x="43024" y="866014"/>
                  <a:pt x="71438" y="900112"/>
                </a:cubicBezTo>
                <a:cubicBezTo>
                  <a:pt x="84373" y="915634"/>
                  <a:pt x="101365" y="927453"/>
                  <a:pt x="114300" y="942975"/>
                </a:cubicBezTo>
                <a:cubicBezTo>
                  <a:pt x="125293" y="956166"/>
                  <a:pt x="130733" y="973695"/>
                  <a:pt x="142875" y="985837"/>
                </a:cubicBezTo>
                <a:cubicBezTo>
                  <a:pt x="190445" y="1033406"/>
                  <a:pt x="176310" y="999649"/>
                  <a:pt x="228600" y="1028700"/>
                </a:cubicBezTo>
                <a:cubicBezTo>
                  <a:pt x="258621" y="1045379"/>
                  <a:pt x="281744" y="1074990"/>
                  <a:pt x="314325" y="1085850"/>
                </a:cubicBezTo>
                <a:lnTo>
                  <a:pt x="442913" y="1128712"/>
                </a:lnTo>
                <a:lnTo>
                  <a:pt x="528638" y="1157287"/>
                </a:lnTo>
                <a:lnTo>
                  <a:pt x="571500" y="1171575"/>
                </a:lnTo>
                <a:cubicBezTo>
                  <a:pt x="628650" y="1166812"/>
                  <a:pt x="686584" y="1167856"/>
                  <a:pt x="742950" y="1157287"/>
                </a:cubicBezTo>
                <a:cubicBezTo>
                  <a:pt x="763884" y="1153362"/>
                  <a:pt x="780221" y="1136358"/>
                  <a:pt x="800100" y="1128712"/>
                </a:cubicBezTo>
                <a:cubicBezTo>
                  <a:pt x="842270" y="1112493"/>
                  <a:pt x="885825" y="1100138"/>
                  <a:pt x="928688" y="1085850"/>
                </a:cubicBezTo>
                <a:lnTo>
                  <a:pt x="1014413" y="1057275"/>
                </a:lnTo>
                <a:cubicBezTo>
                  <a:pt x="1028700" y="1052513"/>
                  <a:pt x="1044744" y="1051341"/>
                  <a:pt x="1057275" y="1042987"/>
                </a:cubicBezTo>
                <a:lnTo>
                  <a:pt x="1100138" y="1014412"/>
                </a:lnTo>
                <a:cubicBezTo>
                  <a:pt x="1171084" y="907994"/>
                  <a:pt x="1079902" y="1038696"/>
                  <a:pt x="1171575" y="928687"/>
                </a:cubicBezTo>
                <a:cubicBezTo>
                  <a:pt x="1182568" y="915496"/>
                  <a:pt x="1190169" y="899798"/>
                  <a:pt x="1200150" y="885825"/>
                </a:cubicBezTo>
                <a:cubicBezTo>
                  <a:pt x="1213991" y="866448"/>
                  <a:pt x="1228725" y="847725"/>
                  <a:pt x="1243013" y="828675"/>
                </a:cubicBezTo>
                <a:cubicBezTo>
                  <a:pt x="1277798" y="724321"/>
                  <a:pt x="1264283" y="772171"/>
                  <a:pt x="1285875" y="685800"/>
                </a:cubicBezTo>
                <a:cubicBezTo>
                  <a:pt x="1281113" y="604837"/>
                  <a:pt x="1279277" y="523649"/>
                  <a:pt x="1271588" y="442912"/>
                </a:cubicBezTo>
                <a:cubicBezTo>
                  <a:pt x="1269726" y="423364"/>
                  <a:pt x="1265035" y="403811"/>
                  <a:pt x="1257300" y="385762"/>
                </a:cubicBezTo>
                <a:cubicBezTo>
                  <a:pt x="1250536" y="369979"/>
                  <a:pt x="1238250" y="357187"/>
                  <a:pt x="1228725" y="342900"/>
                </a:cubicBezTo>
                <a:cubicBezTo>
                  <a:pt x="1217066" y="307920"/>
                  <a:pt x="1207933" y="273784"/>
                  <a:pt x="1185863" y="242887"/>
                </a:cubicBezTo>
                <a:cubicBezTo>
                  <a:pt x="1140724" y="179693"/>
                  <a:pt x="1155928" y="213632"/>
                  <a:pt x="1100138" y="185737"/>
                </a:cubicBezTo>
                <a:cubicBezTo>
                  <a:pt x="1084779" y="178058"/>
                  <a:pt x="1072000" y="165997"/>
                  <a:pt x="1057275" y="157162"/>
                </a:cubicBezTo>
                <a:cubicBezTo>
                  <a:pt x="1048143" y="151683"/>
                  <a:pt x="1038225" y="147637"/>
                  <a:pt x="1014413" y="114300"/>
                </a:cubicBezTo>
                <a:close/>
              </a:path>
            </a:pathLst>
          </a:custGeom>
          <a:noFill/>
          <a:ln w="38100">
            <a:solidFill>
              <a:srgbClr val="04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211512" y="3017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3" name="TextBox 2"/>
          <p:cNvSpPr txBox="1"/>
          <p:nvPr/>
        </p:nvSpPr>
        <p:spPr>
          <a:xfrm>
            <a:off x="2144712" y="5608637"/>
            <a:ext cx="5284332" cy="435825"/>
          </a:xfrm>
          <a:prstGeom prst="rect">
            <a:avLst/>
          </a:prstGeom>
          <a:noFill/>
        </p:spPr>
        <p:txBody>
          <a:bodyPr wrap="none" rtlCol="0">
            <a:spAutoFit/>
          </a:bodyPr>
          <a:lstStyle/>
          <a:p>
            <a:r>
              <a:rPr lang="en-US" sz="2400" dirty="0">
                <a:solidFill>
                  <a:srgbClr val="0432FF"/>
                </a:solidFill>
                <a:latin typeface="Chalkboard" charset="0"/>
                <a:ea typeface="Chalkboard" charset="0"/>
                <a:cs typeface="Chalkboard" charset="0"/>
              </a:rPr>
              <a:t>Task: Make this cell hold the value 1</a:t>
            </a:r>
          </a:p>
        </p:txBody>
      </p:sp>
    </p:spTree>
    <p:extLst>
      <p:ext uri="{BB962C8B-B14F-4D97-AF65-F5344CB8AC3E}">
        <p14:creationId xmlns:p14="http://schemas.microsoft.com/office/powerpoint/2010/main" val="1602312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5" name="TextBox 14"/>
          <p:cNvSpPr txBox="1"/>
          <p:nvPr/>
        </p:nvSpPr>
        <p:spPr>
          <a:xfrm>
            <a:off x="1992312" y="3627437"/>
            <a:ext cx="1106393" cy="435825"/>
          </a:xfrm>
          <a:prstGeom prst="rect">
            <a:avLst/>
          </a:prstGeom>
          <a:noFill/>
        </p:spPr>
        <p:txBody>
          <a:bodyPr wrap="none" rtlCol="0">
            <a:spAutoFit/>
          </a:bodyPr>
          <a:lstStyle/>
          <a:p>
            <a:r>
              <a:rPr lang="en-US" sz="2400">
                <a:solidFill>
                  <a:srgbClr val="FF0000"/>
                </a:solidFill>
                <a:latin typeface="Courier" charset="0"/>
                <a:ea typeface="Courier" charset="0"/>
                <a:cs typeface="Courier" charset="0"/>
              </a:rPr>
              <a:t>Row 0</a:t>
            </a:r>
            <a:endParaRPr lang="en-US" sz="2400" dirty="0">
              <a:solidFill>
                <a:srgbClr val="FF0000"/>
              </a:solidFill>
              <a:latin typeface="Courier" charset="0"/>
              <a:ea typeface="Courier" charset="0"/>
              <a:cs typeface="Courier" charset="0"/>
            </a:endParaRPr>
          </a:p>
        </p:txBody>
      </p:sp>
      <p:sp>
        <p:nvSpPr>
          <p:cNvPr id="16" name="TextBox 15"/>
          <p:cNvSpPr txBox="1"/>
          <p:nvPr/>
        </p:nvSpPr>
        <p:spPr>
          <a:xfrm>
            <a:off x="1992312" y="4313237"/>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Row 1</a:t>
            </a:r>
          </a:p>
        </p:txBody>
      </p:sp>
      <p:sp>
        <p:nvSpPr>
          <p:cNvPr id="18" name="TextBox 17"/>
          <p:cNvSpPr txBox="1"/>
          <p:nvPr/>
        </p:nvSpPr>
        <p:spPr>
          <a:xfrm rot="2580567">
            <a:off x="2754280" y="2803218"/>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0</a:t>
            </a:r>
          </a:p>
        </p:txBody>
      </p:sp>
      <p:sp>
        <p:nvSpPr>
          <p:cNvPr id="19" name="TextBox 18"/>
          <p:cNvSpPr txBox="1"/>
          <p:nvPr/>
        </p:nvSpPr>
        <p:spPr>
          <a:xfrm rot="2580567">
            <a:off x="3440078" y="2803218"/>
            <a:ext cx="1106393" cy="435825"/>
          </a:xfrm>
          <a:prstGeom prst="rect">
            <a:avLst/>
          </a:prstGeom>
          <a:noFill/>
        </p:spPr>
        <p:txBody>
          <a:bodyPr wrap="none" rtlCol="0">
            <a:spAutoFit/>
          </a:bodyPr>
          <a:lstStyle/>
          <a:p>
            <a:r>
              <a:rPr lang="en-US" sz="2400">
                <a:solidFill>
                  <a:srgbClr val="FF0000"/>
                </a:solidFill>
                <a:latin typeface="Courier" charset="0"/>
                <a:ea typeface="Courier" charset="0"/>
                <a:cs typeface="Courier" charset="0"/>
              </a:rPr>
              <a:t>Col 1</a:t>
            </a:r>
            <a:endParaRPr lang="en-US" sz="2400" dirty="0">
              <a:solidFill>
                <a:srgbClr val="FF0000"/>
              </a:solidFill>
              <a:latin typeface="Courier" charset="0"/>
              <a:ea typeface="Courier" charset="0"/>
              <a:cs typeface="Courier" charset="0"/>
            </a:endParaRPr>
          </a:p>
        </p:txBody>
      </p:sp>
      <p:sp>
        <p:nvSpPr>
          <p:cNvPr id="20" name="TextBox 19"/>
          <p:cNvSpPr txBox="1"/>
          <p:nvPr/>
        </p:nvSpPr>
        <p:spPr>
          <a:xfrm rot="2580567">
            <a:off x="4202078" y="2803216"/>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2</a:t>
            </a:r>
          </a:p>
        </p:txBody>
      </p:sp>
      <p:sp>
        <p:nvSpPr>
          <p:cNvPr id="21" name="TextBox 20"/>
          <p:cNvSpPr txBox="1"/>
          <p:nvPr/>
        </p:nvSpPr>
        <p:spPr>
          <a:xfrm rot="2580567">
            <a:off x="4887877" y="2803217"/>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3</a:t>
            </a:r>
          </a:p>
        </p:txBody>
      </p:sp>
      <p:sp>
        <p:nvSpPr>
          <p:cNvPr id="23" name="Freeform 22"/>
          <p:cNvSpPr/>
          <p:nvPr/>
        </p:nvSpPr>
        <p:spPr>
          <a:xfrm>
            <a:off x="5086350" y="3328988"/>
            <a:ext cx="1285875" cy="1171575"/>
          </a:xfrm>
          <a:custGeom>
            <a:avLst/>
            <a:gdLst>
              <a:gd name="connsiteX0" fmla="*/ 1014413 w 1285875"/>
              <a:gd name="connsiteY0" fmla="*/ 114300 h 1171575"/>
              <a:gd name="connsiteX1" fmla="*/ 857250 w 1285875"/>
              <a:gd name="connsiteY1" fmla="*/ 71437 h 1171575"/>
              <a:gd name="connsiteX2" fmla="*/ 814388 w 1285875"/>
              <a:gd name="connsiteY2" fmla="*/ 57150 h 1171575"/>
              <a:gd name="connsiteX3" fmla="*/ 771525 w 1285875"/>
              <a:gd name="connsiteY3" fmla="*/ 28575 h 1171575"/>
              <a:gd name="connsiteX4" fmla="*/ 542925 w 1285875"/>
              <a:gd name="connsiteY4" fmla="*/ 0 h 1171575"/>
              <a:gd name="connsiteX5" fmla="*/ 285750 w 1285875"/>
              <a:gd name="connsiteY5" fmla="*/ 14287 h 1171575"/>
              <a:gd name="connsiteX6" fmla="*/ 242888 w 1285875"/>
              <a:gd name="connsiteY6" fmla="*/ 28575 h 1171575"/>
              <a:gd name="connsiteX7" fmla="*/ 214313 w 1285875"/>
              <a:gd name="connsiteY7" fmla="*/ 71437 h 1171575"/>
              <a:gd name="connsiteX8" fmla="*/ 171450 w 1285875"/>
              <a:gd name="connsiteY8" fmla="*/ 100012 h 1171575"/>
              <a:gd name="connsiteX9" fmla="*/ 142875 w 1285875"/>
              <a:gd name="connsiteY9" fmla="*/ 142875 h 1171575"/>
              <a:gd name="connsiteX10" fmla="*/ 128588 w 1285875"/>
              <a:gd name="connsiteY10" fmla="*/ 185737 h 1171575"/>
              <a:gd name="connsiteX11" fmla="*/ 85725 w 1285875"/>
              <a:gd name="connsiteY11" fmla="*/ 228600 h 1171575"/>
              <a:gd name="connsiteX12" fmla="*/ 57150 w 1285875"/>
              <a:gd name="connsiteY12" fmla="*/ 271462 h 1171575"/>
              <a:gd name="connsiteX13" fmla="*/ 14288 w 1285875"/>
              <a:gd name="connsiteY13" fmla="*/ 400050 h 1171575"/>
              <a:gd name="connsiteX14" fmla="*/ 0 w 1285875"/>
              <a:gd name="connsiteY14" fmla="*/ 442912 h 1171575"/>
              <a:gd name="connsiteX15" fmla="*/ 14288 w 1285875"/>
              <a:gd name="connsiteY15" fmla="*/ 771525 h 1171575"/>
              <a:gd name="connsiteX16" fmla="*/ 71438 w 1285875"/>
              <a:gd name="connsiteY16" fmla="*/ 900112 h 1171575"/>
              <a:gd name="connsiteX17" fmla="*/ 114300 w 1285875"/>
              <a:gd name="connsiteY17" fmla="*/ 942975 h 1171575"/>
              <a:gd name="connsiteX18" fmla="*/ 142875 w 1285875"/>
              <a:gd name="connsiteY18" fmla="*/ 985837 h 1171575"/>
              <a:gd name="connsiteX19" fmla="*/ 228600 w 1285875"/>
              <a:gd name="connsiteY19" fmla="*/ 1028700 h 1171575"/>
              <a:gd name="connsiteX20" fmla="*/ 314325 w 1285875"/>
              <a:gd name="connsiteY20" fmla="*/ 1085850 h 1171575"/>
              <a:gd name="connsiteX21" fmla="*/ 442913 w 1285875"/>
              <a:gd name="connsiteY21" fmla="*/ 1128712 h 1171575"/>
              <a:gd name="connsiteX22" fmla="*/ 528638 w 1285875"/>
              <a:gd name="connsiteY22" fmla="*/ 1157287 h 1171575"/>
              <a:gd name="connsiteX23" fmla="*/ 571500 w 1285875"/>
              <a:gd name="connsiteY23" fmla="*/ 1171575 h 1171575"/>
              <a:gd name="connsiteX24" fmla="*/ 742950 w 1285875"/>
              <a:gd name="connsiteY24" fmla="*/ 1157287 h 1171575"/>
              <a:gd name="connsiteX25" fmla="*/ 800100 w 1285875"/>
              <a:gd name="connsiteY25" fmla="*/ 1128712 h 1171575"/>
              <a:gd name="connsiteX26" fmla="*/ 928688 w 1285875"/>
              <a:gd name="connsiteY26" fmla="*/ 1085850 h 1171575"/>
              <a:gd name="connsiteX27" fmla="*/ 1014413 w 1285875"/>
              <a:gd name="connsiteY27" fmla="*/ 1057275 h 1171575"/>
              <a:gd name="connsiteX28" fmla="*/ 1057275 w 1285875"/>
              <a:gd name="connsiteY28" fmla="*/ 1042987 h 1171575"/>
              <a:gd name="connsiteX29" fmla="*/ 1100138 w 1285875"/>
              <a:gd name="connsiteY29" fmla="*/ 1014412 h 1171575"/>
              <a:gd name="connsiteX30" fmla="*/ 1171575 w 1285875"/>
              <a:gd name="connsiteY30" fmla="*/ 928687 h 1171575"/>
              <a:gd name="connsiteX31" fmla="*/ 1200150 w 1285875"/>
              <a:gd name="connsiteY31" fmla="*/ 885825 h 1171575"/>
              <a:gd name="connsiteX32" fmla="*/ 1243013 w 1285875"/>
              <a:gd name="connsiteY32" fmla="*/ 828675 h 1171575"/>
              <a:gd name="connsiteX33" fmla="*/ 1285875 w 1285875"/>
              <a:gd name="connsiteY33" fmla="*/ 685800 h 1171575"/>
              <a:gd name="connsiteX34" fmla="*/ 1271588 w 1285875"/>
              <a:gd name="connsiteY34" fmla="*/ 442912 h 1171575"/>
              <a:gd name="connsiteX35" fmla="*/ 1257300 w 1285875"/>
              <a:gd name="connsiteY35" fmla="*/ 385762 h 1171575"/>
              <a:gd name="connsiteX36" fmla="*/ 1228725 w 1285875"/>
              <a:gd name="connsiteY36" fmla="*/ 342900 h 1171575"/>
              <a:gd name="connsiteX37" fmla="*/ 1185863 w 1285875"/>
              <a:gd name="connsiteY37" fmla="*/ 242887 h 1171575"/>
              <a:gd name="connsiteX38" fmla="*/ 1100138 w 1285875"/>
              <a:gd name="connsiteY38" fmla="*/ 185737 h 1171575"/>
              <a:gd name="connsiteX39" fmla="*/ 1057275 w 1285875"/>
              <a:gd name="connsiteY39" fmla="*/ 157162 h 1171575"/>
              <a:gd name="connsiteX40" fmla="*/ 1014413 w 1285875"/>
              <a:gd name="connsiteY40" fmla="*/ 1143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85875" h="1171575">
                <a:moveTo>
                  <a:pt x="1014413" y="114300"/>
                </a:moveTo>
                <a:cubicBezTo>
                  <a:pt x="913438" y="94104"/>
                  <a:pt x="966015" y="107692"/>
                  <a:pt x="857250" y="71437"/>
                </a:cubicBezTo>
                <a:lnTo>
                  <a:pt x="814388" y="57150"/>
                </a:lnTo>
                <a:cubicBezTo>
                  <a:pt x="800100" y="47625"/>
                  <a:pt x="787308" y="35339"/>
                  <a:pt x="771525" y="28575"/>
                </a:cubicBezTo>
                <a:cubicBezTo>
                  <a:pt x="717074" y="5239"/>
                  <a:pt x="563577" y="1721"/>
                  <a:pt x="542925" y="0"/>
                </a:cubicBezTo>
                <a:cubicBezTo>
                  <a:pt x="457200" y="4762"/>
                  <a:pt x="371220" y="6147"/>
                  <a:pt x="285750" y="14287"/>
                </a:cubicBezTo>
                <a:cubicBezTo>
                  <a:pt x="270758" y="15715"/>
                  <a:pt x="254648" y="19167"/>
                  <a:pt x="242888" y="28575"/>
                </a:cubicBezTo>
                <a:cubicBezTo>
                  <a:pt x="229480" y="39302"/>
                  <a:pt x="226455" y="59295"/>
                  <a:pt x="214313" y="71437"/>
                </a:cubicBezTo>
                <a:cubicBezTo>
                  <a:pt x="202171" y="83579"/>
                  <a:pt x="185738" y="90487"/>
                  <a:pt x="171450" y="100012"/>
                </a:cubicBezTo>
                <a:cubicBezTo>
                  <a:pt x="161925" y="114300"/>
                  <a:pt x="150554" y="127516"/>
                  <a:pt x="142875" y="142875"/>
                </a:cubicBezTo>
                <a:cubicBezTo>
                  <a:pt x="136140" y="156345"/>
                  <a:pt x="136942" y="173206"/>
                  <a:pt x="128588" y="185737"/>
                </a:cubicBezTo>
                <a:cubicBezTo>
                  <a:pt x="117380" y="202549"/>
                  <a:pt x="98660" y="213078"/>
                  <a:pt x="85725" y="228600"/>
                </a:cubicBezTo>
                <a:cubicBezTo>
                  <a:pt x="74732" y="241791"/>
                  <a:pt x="66675" y="257175"/>
                  <a:pt x="57150" y="271462"/>
                </a:cubicBezTo>
                <a:lnTo>
                  <a:pt x="14288" y="400050"/>
                </a:lnTo>
                <a:lnTo>
                  <a:pt x="0" y="442912"/>
                </a:lnTo>
                <a:cubicBezTo>
                  <a:pt x="4763" y="552450"/>
                  <a:pt x="3006" y="662466"/>
                  <a:pt x="14288" y="771525"/>
                </a:cubicBezTo>
                <a:cubicBezTo>
                  <a:pt x="18703" y="814204"/>
                  <a:pt x="43024" y="866014"/>
                  <a:pt x="71438" y="900112"/>
                </a:cubicBezTo>
                <a:cubicBezTo>
                  <a:pt x="84373" y="915634"/>
                  <a:pt x="101365" y="927453"/>
                  <a:pt x="114300" y="942975"/>
                </a:cubicBezTo>
                <a:cubicBezTo>
                  <a:pt x="125293" y="956166"/>
                  <a:pt x="130733" y="973695"/>
                  <a:pt x="142875" y="985837"/>
                </a:cubicBezTo>
                <a:cubicBezTo>
                  <a:pt x="190445" y="1033406"/>
                  <a:pt x="176310" y="999649"/>
                  <a:pt x="228600" y="1028700"/>
                </a:cubicBezTo>
                <a:cubicBezTo>
                  <a:pt x="258621" y="1045379"/>
                  <a:pt x="281744" y="1074990"/>
                  <a:pt x="314325" y="1085850"/>
                </a:cubicBezTo>
                <a:lnTo>
                  <a:pt x="442913" y="1128712"/>
                </a:lnTo>
                <a:lnTo>
                  <a:pt x="528638" y="1157287"/>
                </a:lnTo>
                <a:lnTo>
                  <a:pt x="571500" y="1171575"/>
                </a:lnTo>
                <a:cubicBezTo>
                  <a:pt x="628650" y="1166812"/>
                  <a:pt x="686584" y="1167856"/>
                  <a:pt x="742950" y="1157287"/>
                </a:cubicBezTo>
                <a:cubicBezTo>
                  <a:pt x="763884" y="1153362"/>
                  <a:pt x="780221" y="1136358"/>
                  <a:pt x="800100" y="1128712"/>
                </a:cubicBezTo>
                <a:cubicBezTo>
                  <a:pt x="842270" y="1112493"/>
                  <a:pt x="885825" y="1100138"/>
                  <a:pt x="928688" y="1085850"/>
                </a:cubicBezTo>
                <a:lnTo>
                  <a:pt x="1014413" y="1057275"/>
                </a:lnTo>
                <a:cubicBezTo>
                  <a:pt x="1028700" y="1052513"/>
                  <a:pt x="1044744" y="1051341"/>
                  <a:pt x="1057275" y="1042987"/>
                </a:cubicBezTo>
                <a:lnTo>
                  <a:pt x="1100138" y="1014412"/>
                </a:lnTo>
                <a:cubicBezTo>
                  <a:pt x="1171084" y="907994"/>
                  <a:pt x="1079902" y="1038696"/>
                  <a:pt x="1171575" y="928687"/>
                </a:cubicBezTo>
                <a:cubicBezTo>
                  <a:pt x="1182568" y="915496"/>
                  <a:pt x="1190169" y="899798"/>
                  <a:pt x="1200150" y="885825"/>
                </a:cubicBezTo>
                <a:cubicBezTo>
                  <a:pt x="1213991" y="866448"/>
                  <a:pt x="1228725" y="847725"/>
                  <a:pt x="1243013" y="828675"/>
                </a:cubicBezTo>
                <a:cubicBezTo>
                  <a:pt x="1277798" y="724321"/>
                  <a:pt x="1264283" y="772171"/>
                  <a:pt x="1285875" y="685800"/>
                </a:cubicBezTo>
                <a:cubicBezTo>
                  <a:pt x="1281113" y="604837"/>
                  <a:pt x="1279277" y="523649"/>
                  <a:pt x="1271588" y="442912"/>
                </a:cubicBezTo>
                <a:cubicBezTo>
                  <a:pt x="1269726" y="423364"/>
                  <a:pt x="1265035" y="403811"/>
                  <a:pt x="1257300" y="385762"/>
                </a:cubicBezTo>
                <a:cubicBezTo>
                  <a:pt x="1250536" y="369979"/>
                  <a:pt x="1238250" y="357187"/>
                  <a:pt x="1228725" y="342900"/>
                </a:cubicBezTo>
                <a:cubicBezTo>
                  <a:pt x="1217066" y="307920"/>
                  <a:pt x="1207933" y="273784"/>
                  <a:pt x="1185863" y="242887"/>
                </a:cubicBezTo>
                <a:cubicBezTo>
                  <a:pt x="1140724" y="179693"/>
                  <a:pt x="1155928" y="213632"/>
                  <a:pt x="1100138" y="185737"/>
                </a:cubicBezTo>
                <a:cubicBezTo>
                  <a:pt x="1084779" y="178058"/>
                  <a:pt x="1072000" y="165997"/>
                  <a:pt x="1057275" y="157162"/>
                </a:cubicBezTo>
                <a:cubicBezTo>
                  <a:pt x="1048143" y="151683"/>
                  <a:pt x="1038225" y="147637"/>
                  <a:pt x="1014413" y="114300"/>
                </a:cubicBezTo>
                <a:close/>
              </a:path>
            </a:pathLst>
          </a:custGeom>
          <a:noFill/>
          <a:ln w="38100">
            <a:solidFill>
              <a:srgbClr val="04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144712" y="5608637"/>
            <a:ext cx="5284332" cy="435825"/>
          </a:xfrm>
          <a:prstGeom prst="rect">
            <a:avLst/>
          </a:prstGeom>
          <a:noFill/>
        </p:spPr>
        <p:txBody>
          <a:bodyPr wrap="none" rtlCol="0">
            <a:spAutoFit/>
          </a:bodyPr>
          <a:lstStyle/>
          <a:p>
            <a:r>
              <a:rPr lang="en-US" sz="2400" dirty="0">
                <a:solidFill>
                  <a:srgbClr val="0432FF"/>
                </a:solidFill>
                <a:latin typeface="Chalkboard" charset="0"/>
                <a:ea typeface="Chalkboard" charset="0"/>
                <a:cs typeface="Chalkboard" charset="0"/>
              </a:rPr>
              <a:t>Task: Make this cell hold the value 1</a:t>
            </a:r>
          </a:p>
        </p:txBody>
      </p:sp>
      <p:sp>
        <p:nvSpPr>
          <p:cNvPr id="25" name="TextBox 2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Tree>
    <p:extLst>
      <p:ext uri="{BB962C8B-B14F-4D97-AF65-F5344CB8AC3E}">
        <p14:creationId xmlns:p14="http://schemas.microsoft.com/office/powerpoint/2010/main" val="554325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82912" y="1798637"/>
            <a:ext cx="3687228" cy="435825"/>
          </a:xfrm>
          <a:prstGeom prst="rect">
            <a:avLst/>
          </a:prstGeom>
          <a:noFill/>
        </p:spPr>
        <p:txBody>
          <a:bodyPr wrap="none" rtlCol="0">
            <a:spAutoFit/>
          </a:bodyPr>
          <a:lstStyle/>
          <a:p>
            <a:r>
              <a:rPr lang="en-US" sz="2400" dirty="0" err="1">
                <a:latin typeface="Courier" charset="0"/>
                <a:ea typeface="Courier" charset="0"/>
                <a:cs typeface="Courier" charset="0"/>
              </a:rPr>
              <a:t>morpheus</a:t>
            </a:r>
            <a:r>
              <a:rPr lang="en-US" sz="2400" dirty="0">
                <a:latin typeface="Courier" charset="0"/>
                <a:ea typeface="Courier" charset="0"/>
                <a:cs typeface="Courier" charset="0"/>
              </a:rPr>
              <a:t>[0][3] = 1;</a:t>
            </a:r>
          </a:p>
        </p:txBody>
      </p:sp>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14" name="Rectangle 13"/>
          <p:cNvSpPr/>
          <p:nvPr/>
        </p:nvSpPr>
        <p:spPr>
          <a:xfrm>
            <a:off x="3211512" y="3017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5" name="TextBox 14"/>
          <p:cNvSpPr txBox="1"/>
          <p:nvPr/>
        </p:nvSpPr>
        <p:spPr>
          <a:xfrm>
            <a:off x="1992312" y="3627437"/>
            <a:ext cx="1106393" cy="435825"/>
          </a:xfrm>
          <a:prstGeom prst="rect">
            <a:avLst/>
          </a:prstGeom>
          <a:noFill/>
        </p:spPr>
        <p:txBody>
          <a:bodyPr wrap="none" rtlCol="0">
            <a:spAutoFit/>
          </a:bodyPr>
          <a:lstStyle/>
          <a:p>
            <a:r>
              <a:rPr lang="en-US" sz="2400">
                <a:solidFill>
                  <a:srgbClr val="FF0000"/>
                </a:solidFill>
                <a:latin typeface="Courier" charset="0"/>
                <a:ea typeface="Courier" charset="0"/>
                <a:cs typeface="Courier" charset="0"/>
              </a:rPr>
              <a:t>Row 0</a:t>
            </a:r>
            <a:endParaRPr lang="en-US" sz="2400" dirty="0">
              <a:solidFill>
                <a:srgbClr val="FF0000"/>
              </a:solidFill>
              <a:latin typeface="Courier" charset="0"/>
              <a:ea typeface="Courier" charset="0"/>
              <a:cs typeface="Courier" charset="0"/>
            </a:endParaRPr>
          </a:p>
        </p:txBody>
      </p:sp>
      <p:sp>
        <p:nvSpPr>
          <p:cNvPr id="18" name="TextBox 17"/>
          <p:cNvSpPr txBox="1"/>
          <p:nvPr/>
        </p:nvSpPr>
        <p:spPr>
          <a:xfrm rot="1583117">
            <a:off x="4774725" y="2936180"/>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3</a:t>
            </a:r>
          </a:p>
        </p:txBody>
      </p:sp>
      <p:sp>
        <p:nvSpPr>
          <p:cNvPr id="19" name="Freeform 18"/>
          <p:cNvSpPr/>
          <p:nvPr/>
        </p:nvSpPr>
        <p:spPr>
          <a:xfrm>
            <a:off x="5086350" y="3328988"/>
            <a:ext cx="1285875" cy="1171575"/>
          </a:xfrm>
          <a:custGeom>
            <a:avLst/>
            <a:gdLst>
              <a:gd name="connsiteX0" fmla="*/ 1014413 w 1285875"/>
              <a:gd name="connsiteY0" fmla="*/ 114300 h 1171575"/>
              <a:gd name="connsiteX1" fmla="*/ 857250 w 1285875"/>
              <a:gd name="connsiteY1" fmla="*/ 71437 h 1171575"/>
              <a:gd name="connsiteX2" fmla="*/ 814388 w 1285875"/>
              <a:gd name="connsiteY2" fmla="*/ 57150 h 1171575"/>
              <a:gd name="connsiteX3" fmla="*/ 771525 w 1285875"/>
              <a:gd name="connsiteY3" fmla="*/ 28575 h 1171575"/>
              <a:gd name="connsiteX4" fmla="*/ 542925 w 1285875"/>
              <a:gd name="connsiteY4" fmla="*/ 0 h 1171575"/>
              <a:gd name="connsiteX5" fmla="*/ 285750 w 1285875"/>
              <a:gd name="connsiteY5" fmla="*/ 14287 h 1171575"/>
              <a:gd name="connsiteX6" fmla="*/ 242888 w 1285875"/>
              <a:gd name="connsiteY6" fmla="*/ 28575 h 1171575"/>
              <a:gd name="connsiteX7" fmla="*/ 214313 w 1285875"/>
              <a:gd name="connsiteY7" fmla="*/ 71437 h 1171575"/>
              <a:gd name="connsiteX8" fmla="*/ 171450 w 1285875"/>
              <a:gd name="connsiteY8" fmla="*/ 100012 h 1171575"/>
              <a:gd name="connsiteX9" fmla="*/ 142875 w 1285875"/>
              <a:gd name="connsiteY9" fmla="*/ 142875 h 1171575"/>
              <a:gd name="connsiteX10" fmla="*/ 128588 w 1285875"/>
              <a:gd name="connsiteY10" fmla="*/ 185737 h 1171575"/>
              <a:gd name="connsiteX11" fmla="*/ 85725 w 1285875"/>
              <a:gd name="connsiteY11" fmla="*/ 228600 h 1171575"/>
              <a:gd name="connsiteX12" fmla="*/ 57150 w 1285875"/>
              <a:gd name="connsiteY12" fmla="*/ 271462 h 1171575"/>
              <a:gd name="connsiteX13" fmla="*/ 14288 w 1285875"/>
              <a:gd name="connsiteY13" fmla="*/ 400050 h 1171575"/>
              <a:gd name="connsiteX14" fmla="*/ 0 w 1285875"/>
              <a:gd name="connsiteY14" fmla="*/ 442912 h 1171575"/>
              <a:gd name="connsiteX15" fmla="*/ 14288 w 1285875"/>
              <a:gd name="connsiteY15" fmla="*/ 771525 h 1171575"/>
              <a:gd name="connsiteX16" fmla="*/ 71438 w 1285875"/>
              <a:gd name="connsiteY16" fmla="*/ 900112 h 1171575"/>
              <a:gd name="connsiteX17" fmla="*/ 114300 w 1285875"/>
              <a:gd name="connsiteY17" fmla="*/ 942975 h 1171575"/>
              <a:gd name="connsiteX18" fmla="*/ 142875 w 1285875"/>
              <a:gd name="connsiteY18" fmla="*/ 985837 h 1171575"/>
              <a:gd name="connsiteX19" fmla="*/ 228600 w 1285875"/>
              <a:gd name="connsiteY19" fmla="*/ 1028700 h 1171575"/>
              <a:gd name="connsiteX20" fmla="*/ 314325 w 1285875"/>
              <a:gd name="connsiteY20" fmla="*/ 1085850 h 1171575"/>
              <a:gd name="connsiteX21" fmla="*/ 442913 w 1285875"/>
              <a:gd name="connsiteY21" fmla="*/ 1128712 h 1171575"/>
              <a:gd name="connsiteX22" fmla="*/ 528638 w 1285875"/>
              <a:gd name="connsiteY22" fmla="*/ 1157287 h 1171575"/>
              <a:gd name="connsiteX23" fmla="*/ 571500 w 1285875"/>
              <a:gd name="connsiteY23" fmla="*/ 1171575 h 1171575"/>
              <a:gd name="connsiteX24" fmla="*/ 742950 w 1285875"/>
              <a:gd name="connsiteY24" fmla="*/ 1157287 h 1171575"/>
              <a:gd name="connsiteX25" fmla="*/ 800100 w 1285875"/>
              <a:gd name="connsiteY25" fmla="*/ 1128712 h 1171575"/>
              <a:gd name="connsiteX26" fmla="*/ 928688 w 1285875"/>
              <a:gd name="connsiteY26" fmla="*/ 1085850 h 1171575"/>
              <a:gd name="connsiteX27" fmla="*/ 1014413 w 1285875"/>
              <a:gd name="connsiteY27" fmla="*/ 1057275 h 1171575"/>
              <a:gd name="connsiteX28" fmla="*/ 1057275 w 1285875"/>
              <a:gd name="connsiteY28" fmla="*/ 1042987 h 1171575"/>
              <a:gd name="connsiteX29" fmla="*/ 1100138 w 1285875"/>
              <a:gd name="connsiteY29" fmla="*/ 1014412 h 1171575"/>
              <a:gd name="connsiteX30" fmla="*/ 1171575 w 1285875"/>
              <a:gd name="connsiteY30" fmla="*/ 928687 h 1171575"/>
              <a:gd name="connsiteX31" fmla="*/ 1200150 w 1285875"/>
              <a:gd name="connsiteY31" fmla="*/ 885825 h 1171575"/>
              <a:gd name="connsiteX32" fmla="*/ 1243013 w 1285875"/>
              <a:gd name="connsiteY32" fmla="*/ 828675 h 1171575"/>
              <a:gd name="connsiteX33" fmla="*/ 1285875 w 1285875"/>
              <a:gd name="connsiteY33" fmla="*/ 685800 h 1171575"/>
              <a:gd name="connsiteX34" fmla="*/ 1271588 w 1285875"/>
              <a:gd name="connsiteY34" fmla="*/ 442912 h 1171575"/>
              <a:gd name="connsiteX35" fmla="*/ 1257300 w 1285875"/>
              <a:gd name="connsiteY35" fmla="*/ 385762 h 1171575"/>
              <a:gd name="connsiteX36" fmla="*/ 1228725 w 1285875"/>
              <a:gd name="connsiteY36" fmla="*/ 342900 h 1171575"/>
              <a:gd name="connsiteX37" fmla="*/ 1185863 w 1285875"/>
              <a:gd name="connsiteY37" fmla="*/ 242887 h 1171575"/>
              <a:gd name="connsiteX38" fmla="*/ 1100138 w 1285875"/>
              <a:gd name="connsiteY38" fmla="*/ 185737 h 1171575"/>
              <a:gd name="connsiteX39" fmla="*/ 1057275 w 1285875"/>
              <a:gd name="connsiteY39" fmla="*/ 157162 h 1171575"/>
              <a:gd name="connsiteX40" fmla="*/ 1014413 w 1285875"/>
              <a:gd name="connsiteY40" fmla="*/ 1143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85875" h="1171575">
                <a:moveTo>
                  <a:pt x="1014413" y="114300"/>
                </a:moveTo>
                <a:cubicBezTo>
                  <a:pt x="913438" y="94104"/>
                  <a:pt x="966015" y="107692"/>
                  <a:pt x="857250" y="71437"/>
                </a:cubicBezTo>
                <a:lnTo>
                  <a:pt x="814388" y="57150"/>
                </a:lnTo>
                <a:cubicBezTo>
                  <a:pt x="800100" y="47625"/>
                  <a:pt x="787308" y="35339"/>
                  <a:pt x="771525" y="28575"/>
                </a:cubicBezTo>
                <a:cubicBezTo>
                  <a:pt x="717074" y="5239"/>
                  <a:pt x="563577" y="1721"/>
                  <a:pt x="542925" y="0"/>
                </a:cubicBezTo>
                <a:cubicBezTo>
                  <a:pt x="457200" y="4762"/>
                  <a:pt x="371220" y="6147"/>
                  <a:pt x="285750" y="14287"/>
                </a:cubicBezTo>
                <a:cubicBezTo>
                  <a:pt x="270758" y="15715"/>
                  <a:pt x="254648" y="19167"/>
                  <a:pt x="242888" y="28575"/>
                </a:cubicBezTo>
                <a:cubicBezTo>
                  <a:pt x="229480" y="39302"/>
                  <a:pt x="226455" y="59295"/>
                  <a:pt x="214313" y="71437"/>
                </a:cubicBezTo>
                <a:cubicBezTo>
                  <a:pt x="202171" y="83579"/>
                  <a:pt x="185738" y="90487"/>
                  <a:pt x="171450" y="100012"/>
                </a:cubicBezTo>
                <a:cubicBezTo>
                  <a:pt x="161925" y="114300"/>
                  <a:pt x="150554" y="127516"/>
                  <a:pt x="142875" y="142875"/>
                </a:cubicBezTo>
                <a:cubicBezTo>
                  <a:pt x="136140" y="156345"/>
                  <a:pt x="136942" y="173206"/>
                  <a:pt x="128588" y="185737"/>
                </a:cubicBezTo>
                <a:cubicBezTo>
                  <a:pt x="117380" y="202549"/>
                  <a:pt x="98660" y="213078"/>
                  <a:pt x="85725" y="228600"/>
                </a:cubicBezTo>
                <a:cubicBezTo>
                  <a:pt x="74732" y="241791"/>
                  <a:pt x="66675" y="257175"/>
                  <a:pt x="57150" y="271462"/>
                </a:cubicBezTo>
                <a:lnTo>
                  <a:pt x="14288" y="400050"/>
                </a:lnTo>
                <a:lnTo>
                  <a:pt x="0" y="442912"/>
                </a:lnTo>
                <a:cubicBezTo>
                  <a:pt x="4763" y="552450"/>
                  <a:pt x="3006" y="662466"/>
                  <a:pt x="14288" y="771525"/>
                </a:cubicBezTo>
                <a:cubicBezTo>
                  <a:pt x="18703" y="814204"/>
                  <a:pt x="43024" y="866014"/>
                  <a:pt x="71438" y="900112"/>
                </a:cubicBezTo>
                <a:cubicBezTo>
                  <a:pt x="84373" y="915634"/>
                  <a:pt x="101365" y="927453"/>
                  <a:pt x="114300" y="942975"/>
                </a:cubicBezTo>
                <a:cubicBezTo>
                  <a:pt x="125293" y="956166"/>
                  <a:pt x="130733" y="973695"/>
                  <a:pt x="142875" y="985837"/>
                </a:cubicBezTo>
                <a:cubicBezTo>
                  <a:pt x="190445" y="1033406"/>
                  <a:pt x="176310" y="999649"/>
                  <a:pt x="228600" y="1028700"/>
                </a:cubicBezTo>
                <a:cubicBezTo>
                  <a:pt x="258621" y="1045379"/>
                  <a:pt x="281744" y="1074990"/>
                  <a:pt x="314325" y="1085850"/>
                </a:cubicBezTo>
                <a:lnTo>
                  <a:pt x="442913" y="1128712"/>
                </a:lnTo>
                <a:lnTo>
                  <a:pt x="528638" y="1157287"/>
                </a:lnTo>
                <a:lnTo>
                  <a:pt x="571500" y="1171575"/>
                </a:lnTo>
                <a:cubicBezTo>
                  <a:pt x="628650" y="1166812"/>
                  <a:pt x="686584" y="1167856"/>
                  <a:pt x="742950" y="1157287"/>
                </a:cubicBezTo>
                <a:cubicBezTo>
                  <a:pt x="763884" y="1153362"/>
                  <a:pt x="780221" y="1136358"/>
                  <a:pt x="800100" y="1128712"/>
                </a:cubicBezTo>
                <a:cubicBezTo>
                  <a:pt x="842270" y="1112493"/>
                  <a:pt x="885825" y="1100138"/>
                  <a:pt x="928688" y="1085850"/>
                </a:cubicBezTo>
                <a:lnTo>
                  <a:pt x="1014413" y="1057275"/>
                </a:lnTo>
                <a:cubicBezTo>
                  <a:pt x="1028700" y="1052513"/>
                  <a:pt x="1044744" y="1051341"/>
                  <a:pt x="1057275" y="1042987"/>
                </a:cubicBezTo>
                <a:lnTo>
                  <a:pt x="1100138" y="1014412"/>
                </a:lnTo>
                <a:cubicBezTo>
                  <a:pt x="1171084" y="907994"/>
                  <a:pt x="1079902" y="1038696"/>
                  <a:pt x="1171575" y="928687"/>
                </a:cubicBezTo>
                <a:cubicBezTo>
                  <a:pt x="1182568" y="915496"/>
                  <a:pt x="1190169" y="899798"/>
                  <a:pt x="1200150" y="885825"/>
                </a:cubicBezTo>
                <a:cubicBezTo>
                  <a:pt x="1213991" y="866448"/>
                  <a:pt x="1228725" y="847725"/>
                  <a:pt x="1243013" y="828675"/>
                </a:cubicBezTo>
                <a:cubicBezTo>
                  <a:pt x="1277798" y="724321"/>
                  <a:pt x="1264283" y="772171"/>
                  <a:pt x="1285875" y="685800"/>
                </a:cubicBezTo>
                <a:cubicBezTo>
                  <a:pt x="1281113" y="604837"/>
                  <a:pt x="1279277" y="523649"/>
                  <a:pt x="1271588" y="442912"/>
                </a:cubicBezTo>
                <a:cubicBezTo>
                  <a:pt x="1269726" y="423364"/>
                  <a:pt x="1265035" y="403811"/>
                  <a:pt x="1257300" y="385762"/>
                </a:cubicBezTo>
                <a:cubicBezTo>
                  <a:pt x="1250536" y="369979"/>
                  <a:pt x="1238250" y="357187"/>
                  <a:pt x="1228725" y="342900"/>
                </a:cubicBezTo>
                <a:cubicBezTo>
                  <a:pt x="1217066" y="307920"/>
                  <a:pt x="1207933" y="273784"/>
                  <a:pt x="1185863" y="242887"/>
                </a:cubicBezTo>
                <a:cubicBezTo>
                  <a:pt x="1140724" y="179693"/>
                  <a:pt x="1155928" y="213632"/>
                  <a:pt x="1100138" y="185737"/>
                </a:cubicBezTo>
                <a:cubicBezTo>
                  <a:pt x="1084779" y="178058"/>
                  <a:pt x="1072000" y="165997"/>
                  <a:pt x="1057275" y="157162"/>
                </a:cubicBezTo>
                <a:cubicBezTo>
                  <a:pt x="1048143" y="151683"/>
                  <a:pt x="1038225" y="147637"/>
                  <a:pt x="1014413" y="114300"/>
                </a:cubicBezTo>
                <a:close/>
              </a:path>
            </a:pathLst>
          </a:custGeom>
          <a:noFill/>
          <a:ln w="38100">
            <a:solidFill>
              <a:srgbClr val="04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39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F41E01-3E4C-8C40-85C6-EB0C76D6E785}"/>
              </a:ext>
            </a:extLst>
          </p:cNvPr>
          <p:cNvPicPr>
            <a:picLocks noChangeAspect="1"/>
          </p:cNvPicPr>
          <p:nvPr/>
        </p:nvPicPr>
        <p:blipFill>
          <a:blip r:embed="rId2"/>
          <a:stretch>
            <a:fillRect/>
          </a:stretch>
        </p:blipFill>
        <p:spPr>
          <a:xfrm>
            <a:off x="0" y="-1"/>
            <a:ext cx="9764712" cy="7858879"/>
          </a:xfrm>
          <a:prstGeom prst="rect">
            <a:avLst/>
          </a:prstGeom>
        </p:spPr>
      </p:pic>
    </p:spTree>
    <p:extLst>
      <p:ext uri="{BB962C8B-B14F-4D97-AF65-F5344CB8AC3E}">
        <p14:creationId xmlns:p14="http://schemas.microsoft.com/office/powerpoint/2010/main" val="1266818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82912" y="1798637"/>
            <a:ext cx="3687228" cy="435825"/>
          </a:xfrm>
          <a:prstGeom prst="rect">
            <a:avLst/>
          </a:prstGeom>
          <a:noFill/>
        </p:spPr>
        <p:txBody>
          <a:bodyPr wrap="none" rtlCol="0">
            <a:spAutoFit/>
          </a:bodyPr>
          <a:lstStyle/>
          <a:p>
            <a:r>
              <a:rPr lang="en-US" sz="2400" dirty="0" err="1">
                <a:latin typeface="Courier" charset="0"/>
                <a:ea typeface="Courier" charset="0"/>
                <a:cs typeface="Courier" charset="0"/>
              </a:rPr>
              <a:t>morpheus</a:t>
            </a:r>
            <a:r>
              <a:rPr lang="en-US" sz="2400" dirty="0">
                <a:latin typeface="Courier" charset="0"/>
                <a:ea typeface="Courier" charset="0"/>
                <a:cs typeface="Courier" charset="0"/>
              </a:rPr>
              <a:t>[0][3] = 1;</a:t>
            </a:r>
          </a:p>
        </p:txBody>
      </p:sp>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14" name="Rectangle 13"/>
          <p:cNvSpPr/>
          <p:nvPr/>
        </p:nvSpPr>
        <p:spPr>
          <a:xfrm>
            <a:off x="3211512" y="3017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pic>
        <p:nvPicPr>
          <p:cNvPr id="15" name="Picture 14"/>
          <p:cNvPicPr>
            <a:picLocks noChangeAspect="1"/>
          </p:cNvPicPr>
          <p:nvPr/>
        </p:nvPicPr>
        <p:blipFill>
          <a:blip r:embed="rId2"/>
          <a:stretch>
            <a:fillRect/>
          </a:stretch>
        </p:blipFill>
        <p:spPr>
          <a:xfrm>
            <a:off x="1763712" y="5380037"/>
            <a:ext cx="1668263" cy="1668263"/>
          </a:xfrm>
          <a:prstGeom prst="rect">
            <a:avLst/>
          </a:prstGeom>
        </p:spPr>
      </p:pic>
      <p:sp>
        <p:nvSpPr>
          <p:cNvPr id="3" name="TextBox 2"/>
          <p:cNvSpPr txBox="1"/>
          <p:nvPr/>
        </p:nvSpPr>
        <p:spPr>
          <a:xfrm>
            <a:off x="3592512" y="5761037"/>
            <a:ext cx="4536550" cy="779316"/>
          </a:xfrm>
          <a:prstGeom prst="rect">
            <a:avLst/>
          </a:prstGeom>
          <a:noFill/>
        </p:spPr>
        <p:txBody>
          <a:bodyPr wrap="square" rtlCol="0">
            <a:spAutoFit/>
          </a:bodyPr>
          <a:lstStyle/>
          <a:p>
            <a:r>
              <a:rPr lang="en-US" sz="2400" dirty="0"/>
              <a:t>When </a:t>
            </a:r>
            <a:r>
              <a:rPr lang="en-US" sz="2400"/>
              <a:t>“indexing” into a matrix, row comes first, then column.</a:t>
            </a:r>
          </a:p>
        </p:txBody>
      </p:sp>
    </p:spTree>
    <p:extLst>
      <p:ext uri="{BB962C8B-B14F-4D97-AF65-F5344CB8AC3E}">
        <p14:creationId xmlns:p14="http://schemas.microsoft.com/office/powerpoint/2010/main" val="101887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763712" y="5380037"/>
            <a:ext cx="1668263" cy="1668263"/>
          </a:xfrm>
          <a:prstGeom prst="rect">
            <a:avLst/>
          </a:prstGeom>
        </p:spPr>
      </p:pic>
      <p:sp>
        <p:nvSpPr>
          <p:cNvPr id="3" name="TextBox 2"/>
          <p:cNvSpPr txBox="1"/>
          <p:nvPr/>
        </p:nvSpPr>
        <p:spPr>
          <a:xfrm>
            <a:off x="3592512" y="5761037"/>
            <a:ext cx="4536550" cy="779316"/>
          </a:xfrm>
          <a:prstGeom prst="rect">
            <a:avLst/>
          </a:prstGeom>
          <a:noFill/>
        </p:spPr>
        <p:txBody>
          <a:bodyPr wrap="square" rtlCol="0">
            <a:spAutoFit/>
          </a:bodyPr>
          <a:lstStyle/>
          <a:p>
            <a:r>
              <a:rPr lang="en-US" sz="2400" dirty="0"/>
              <a:t>When </a:t>
            </a:r>
            <a:r>
              <a:rPr lang="en-US" sz="2400"/>
              <a:t>“indexing” into a matrix, row comes first, then column.</a:t>
            </a:r>
          </a:p>
        </p:txBody>
      </p:sp>
      <p:sp>
        <p:nvSpPr>
          <p:cNvPr id="2" name="TextBox 1"/>
          <p:cNvSpPr txBox="1"/>
          <p:nvPr/>
        </p:nvSpPr>
        <p:spPr>
          <a:xfrm>
            <a:off x="1154112" y="3246437"/>
            <a:ext cx="7927170" cy="435825"/>
          </a:xfrm>
          <a:prstGeom prst="rect">
            <a:avLst/>
          </a:prstGeom>
          <a:noFill/>
        </p:spPr>
        <p:txBody>
          <a:bodyPr wrap="none" rtlCol="0">
            <a:spAutoFit/>
          </a:bodyPr>
          <a:lstStyle/>
          <a:p>
            <a:r>
              <a:rPr lang="en-US" sz="2400" dirty="0" err="1">
                <a:latin typeface="Courier" charset="0"/>
                <a:ea typeface="Courier" charset="0"/>
                <a:cs typeface="Courier" charset="0"/>
              </a:rPr>
              <a:t>myMatrix</a:t>
            </a:r>
            <a:r>
              <a:rPr lang="en-US" sz="2400" dirty="0">
                <a:latin typeface="Courier" charset="0"/>
                <a:ea typeface="Courier" charset="0"/>
                <a:cs typeface="Courier" charset="0"/>
              </a:rPr>
              <a:t>[    row      ][      col        ]</a:t>
            </a:r>
          </a:p>
        </p:txBody>
      </p:sp>
    </p:spTree>
    <p:extLst>
      <p:ext uri="{BB962C8B-B14F-4D97-AF65-F5344CB8AC3E}">
        <p14:creationId xmlns:p14="http://schemas.microsoft.com/office/powerpoint/2010/main" val="739943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763712" y="5380037"/>
            <a:ext cx="1668263" cy="1668263"/>
          </a:xfrm>
          <a:prstGeom prst="rect">
            <a:avLst/>
          </a:prstGeom>
        </p:spPr>
      </p:pic>
      <p:sp>
        <p:nvSpPr>
          <p:cNvPr id="3" name="TextBox 2"/>
          <p:cNvSpPr txBox="1"/>
          <p:nvPr/>
        </p:nvSpPr>
        <p:spPr>
          <a:xfrm>
            <a:off x="3592512" y="5761037"/>
            <a:ext cx="4536550" cy="779316"/>
          </a:xfrm>
          <a:prstGeom prst="rect">
            <a:avLst/>
          </a:prstGeom>
          <a:noFill/>
        </p:spPr>
        <p:txBody>
          <a:bodyPr wrap="square" rtlCol="0">
            <a:spAutoFit/>
          </a:bodyPr>
          <a:lstStyle/>
          <a:p>
            <a:r>
              <a:rPr lang="en-US" sz="2400" dirty="0"/>
              <a:t>When </a:t>
            </a:r>
            <a:r>
              <a:rPr lang="en-US" sz="2400"/>
              <a:t>“indexing” into a matrix, row comes first, then column.</a:t>
            </a:r>
          </a:p>
        </p:txBody>
      </p:sp>
      <p:sp>
        <p:nvSpPr>
          <p:cNvPr id="2" name="TextBox 1"/>
          <p:cNvSpPr txBox="1"/>
          <p:nvPr/>
        </p:nvSpPr>
        <p:spPr>
          <a:xfrm>
            <a:off x="1154112" y="3246437"/>
            <a:ext cx="7927170" cy="435825"/>
          </a:xfrm>
          <a:prstGeom prst="rect">
            <a:avLst/>
          </a:prstGeom>
          <a:noFill/>
        </p:spPr>
        <p:txBody>
          <a:bodyPr wrap="none" rtlCol="0">
            <a:spAutoFit/>
          </a:bodyPr>
          <a:lstStyle/>
          <a:p>
            <a:r>
              <a:rPr lang="en-US" sz="2400" dirty="0" err="1">
                <a:latin typeface="Courier" charset="0"/>
                <a:ea typeface="Courier" charset="0"/>
                <a:cs typeface="Courier" charset="0"/>
              </a:rPr>
              <a:t>myMatrix</a:t>
            </a:r>
            <a:r>
              <a:rPr lang="en-US" sz="2400" dirty="0">
                <a:latin typeface="Courier" charset="0"/>
                <a:ea typeface="Courier" charset="0"/>
                <a:cs typeface="Courier" charset="0"/>
              </a:rPr>
              <a:t>[             ][                 ]</a:t>
            </a:r>
          </a:p>
        </p:txBody>
      </p:sp>
      <p:pic>
        <p:nvPicPr>
          <p:cNvPr id="4" name="Picture 3"/>
          <p:cNvPicPr>
            <a:picLocks noChangeAspect="1"/>
          </p:cNvPicPr>
          <p:nvPr/>
        </p:nvPicPr>
        <p:blipFill>
          <a:blip r:embed="rId3"/>
          <a:stretch>
            <a:fillRect/>
          </a:stretch>
        </p:blipFill>
        <p:spPr>
          <a:xfrm>
            <a:off x="3135312" y="2636837"/>
            <a:ext cx="1905000" cy="1905000"/>
          </a:xfrm>
          <a:prstGeom prst="rect">
            <a:avLst/>
          </a:prstGeom>
        </p:spPr>
      </p:pic>
      <p:pic>
        <p:nvPicPr>
          <p:cNvPr id="16" name="Picture 15"/>
          <p:cNvPicPr>
            <a:picLocks noChangeAspect="1"/>
          </p:cNvPicPr>
          <p:nvPr/>
        </p:nvPicPr>
        <p:blipFill>
          <a:blip r:embed="rId4"/>
          <a:stretch>
            <a:fillRect/>
          </a:stretch>
        </p:blipFill>
        <p:spPr>
          <a:xfrm>
            <a:off x="5726112" y="2179637"/>
            <a:ext cx="2685124" cy="2679700"/>
          </a:xfrm>
          <a:prstGeom prst="rect">
            <a:avLst/>
          </a:prstGeom>
        </p:spPr>
      </p:pic>
      <p:sp>
        <p:nvSpPr>
          <p:cNvPr id="18" name="TextBox 17"/>
          <p:cNvSpPr txBox="1"/>
          <p:nvPr/>
        </p:nvSpPr>
        <p:spPr>
          <a:xfrm rot="21170201">
            <a:off x="1535112" y="1036637"/>
            <a:ext cx="2541337" cy="435825"/>
          </a:xfrm>
          <a:prstGeom prst="rect">
            <a:avLst/>
          </a:prstGeom>
          <a:noFill/>
        </p:spPr>
        <p:txBody>
          <a:bodyPr wrap="none" rtlCol="0">
            <a:spAutoFit/>
          </a:bodyPr>
          <a:lstStyle/>
          <a:p>
            <a:r>
              <a:rPr lang="en-US" sz="2400" dirty="0">
                <a:latin typeface="Chalkboard" charset="0"/>
                <a:ea typeface="Chalkboard" charset="0"/>
                <a:cs typeface="Chalkboard" charset="0"/>
              </a:rPr>
              <a:t>R is for </a:t>
            </a:r>
            <a:r>
              <a:rPr lang="en-US" sz="2400" dirty="0" err="1">
                <a:latin typeface="Chalkboard" charset="0"/>
                <a:ea typeface="Chalkboard" charset="0"/>
                <a:cs typeface="Chalkboard" charset="0"/>
              </a:rPr>
              <a:t>stanfo</a:t>
            </a:r>
            <a:r>
              <a:rPr lang="en-US" sz="2400" b="1" dirty="0" err="1">
                <a:solidFill>
                  <a:srgbClr val="FF0000"/>
                </a:solidFill>
                <a:latin typeface="Chalkboard" charset="0"/>
                <a:ea typeface="Chalkboard" charset="0"/>
                <a:cs typeface="Chalkboard" charset="0"/>
              </a:rPr>
              <a:t>R</a:t>
            </a:r>
            <a:r>
              <a:rPr lang="en-US" sz="2400" dirty="0" err="1">
                <a:latin typeface="Chalkboard" charset="0"/>
                <a:ea typeface="Chalkboard" charset="0"/>
                <a:cs typeface="Chalkboard" charset="0"/>
              </a:rPr>
              <a:t>d</a:t>
            </a:r>
            <a:endParaRPr lang="en-US" sz="2400" dirty="0">
              <a:latin typeface="Chalkboard" charset="0"/>
              <a:ea typeface="Chalkboard" charset="0"/>
              <a:cs typeface="Chalkboard" charset="0"/>
            </a:endParaRPr>
          </a:p>
        </p:txBody>
      </p:sp>
      <p:sp>
        <p:nvSpPr>
          <p:cNvPr id="20" name="TextBox 19"/>
          <p:cNvSpPr txBox="1"/>
          <p:nvPr/>
        </p:nvSpPr>
        <p:spPr>
          <a:xfrm rot="742296">
            <a:off x="6742759" y="1069610"/>
            <a:ext cx="1777666" cy="435825"/>
          </a:xfrm>
          <a:prstGeom prst="rect">
            <a:avLst/>
          </a:prstGeom>
          <a:noFill/>
        </p:spPr>
        <p:txBody>
          <a:bodyPr wrap="none" rtlCol="0">
            <a:spAutoFit/>
          </a:bodyPr>
          <a:lstStyle/>
          <a:p>
            <a:r>
              <a:rPr lang="en-US" sz="2400" dirty="0">
                <a:latin typeface="Chalkboard" charset="0"/>
                <a:ea typeface="Chalkboard" charset="0"/>
                <a:cs typeface="Chalkboard" charset="0"/>
              </a:rPr>
              <a:t>C is for </a:t>
            </a:r>
            <a:r>
              <a:rPr lang="en-US" sz="2400" b="1" dirty="0">
                <a:solidFill>
                  <a:srgbClr val="0432FF"/>
                </a:solidFill>
                <a:latin typeface="Chalkboard" charset="0"/>
                <a:ea typeface="Chalkboard" charset="0"/>
                <a:cs typeface="Chalkboard" charset="0"/>
              </a:rPr>
              <a:t>C</a:t>
            </a:r>
            <a:r>
              <a:rPr lang="en-US" sz="2400" dirty="0">
                <a:latin typeface="Chalkboard" charset="0"/>
                <a:ea typeface="Chalkboard" charset="0"/>
                <a:cs typeface="Chalkboard" charset="0"/>
              </a:rPr>
              <a:t>al</a:t>
            </a:r>
          </a:p>
        </p:txBody>
      </p:sp>
      <p:sp>
        <p:nvSpPr>
          <p:cNvPr id="21" name="Freeform 20"/>
          <p:cNvSpPr/>
          <p:nvPr/>
        </p:nvSpPr>
        <p:spPr>
          <a:xfrm>
            <a:off x="2754312" y="1341437"/>
            <a:ext cx="1157288" cy="787668"/>
          </a:xfrm>
          <a:custGeom>
            <a:avLst/>
            <a:gdLst>
              <a:gd name="connsiteX0" fmla="*/ 0 w 1157288"/>
              <a:gd name="connsiteY0" fmla="*/ 0 h 787668"/>
              <a:gd name="connsiteX1" fmla="*/ 300038 w 1157288"/>
              <a:gd name="connsiteY1" fmla="*/ 257175 h 787668"/>
              <a:gd name="connsiteX2" fmla="*/ 414338 w 1157288"/>
              <a:gd name="connsiteY2" fmla="*/ 300038 h 787668"/>
              <a:gd name="connsiteX3" fmla="*/ 457200 w 1157288"/>
              <a:gd name="connsiteY3" fmla="*/ 328613 h 787668"/>
              <a:gd name="connsiteX4" fmla="*/ 642938 w 1157288"/>
              <a:gd name="connsiteY4" fmla="*/ 357188 h 787668"/>
              <a:gd name="connsiteX5" fmla="*/ 685800 w 1157288"/>
              <a:gd name="connsiteY5" fmla="*/ 371475 h 787668"/>
              <a:gd name="connsiteX6" fmla="*/ 771525 w 1157288"/>
              <a:gd name="connsiteY6" fmla="*/ 428625 h 787668"/>
              <a:gd name="connsiteX7" fmla="*/ 828675 w 1157288"/>
              <a:gd name="connsiteY7" fmla="*/ 514350 h 787668"/>
              <a:gd name="connsiteX8" fmla="*/ 857250 w 1157288"/>
              <a:gd name="connsiteY8" fmla="*/ 557213 h 787668"/>
              <a:gd name="connsiteX9" fmla="*/ 900113 w 1157288"/>
              <a:gd name="connsiteY9" fmla="*/ 600075 h 787668"/>
              <a:gd name="connsiteX10" fmla="*/ 928688 w 1157288"/>
              <a:gd name="connsiteY10" fmla="*/ 685800 h 787668"/>
              <a:gd name="connsiteX11" fmla="*/ 942975 w 1157288"/>
              <a:gd name="connsiteY11" fmla="*/ 728663 h 787668"/>
              <a:gd name="connsiteX12" fmla="*/ 971550 w 1157288"/>
              <a:gd name="connsiteY12" fmla="*/ 771525 h 787668"/>
              <a:gd name="connsiteX13" fmla="*/ 1000125 w 1157288"/>
              <a:gd name="connsiteY13" fmla="*/ 728663 h 787668"/>
              <a:gd name="connsiteX14" fmla="*/ 1071563 w 1157288"/>
              <a:gd name="connsiteY14" fmla="*/ 600075 h 787668"/>
              <a:gd name="connsiteX15" fmla="*/ 1114425 w 1157288"/>
              <a:gd name="connsiteY15" fmla="*/ 557213 h 787668"/>
              <a:gd name="connsiteX16" fmla="*/ 1157288 w 1157288"/>
              <a:gd name="connsiteY16" fmla="*/ 542925 h 787668"/>
              <a:gd name="connsiteX17" fmla="*/ 1114425 w 1157288"/>
              <a:gd name="connsiteY17" fmla="*/ 571500 h 787668"/>
              <a:gd name="connsiteX18" fmla="*/ 1085850 w 1157288"/>
              <a:gd name="connsiteY18" fmla="*/ 614363 h 787668"/>
              <a:gd name="connsiteX19" fmla="*/ 1042988 w 1157288"/>
              <a:gd name="connsiteY19" fmla="*/ 657225 h 787668"/>
              <a:gd name="connsiteX20" fmla="*/ 1028700 w 1157288"/>
              <a:gd name="connsiteY20" fmla="*/ 700088 h 787668"/>
              <a:gd name="connsiteX21" fmla="*/ 1000125 w 1157288"/>
              <a:gd name="connsiteY21" fmla="*/ 742950 h 787668"/>
              <a:gd name="connsiteX22" fmla="*/ 985838 w 1157288"/>
              <a:gd name="connsiteY22" fmla="*/ 785813 h 787668"/>
              <a:gd name="connsiteX23" fmla="*/ 928688 w 1157288"/>
              <a:gd name="connsiteY23" fmla="*/ 771525 h 787668"/>
              <a:gd name="connsiteX24" fmla="*/ 828675 w 1157288"/>
              <a:gd name="connsiteY24" fmla="*/ 742950 h 787668"/>
              <a:gd name="connsiteX25" fmla="*/ 457200 w 1157288"/>
              <a:gd name="connsiteY25" fmla="*/ 742950 h 78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7288" h="787668">
                <a:moveTo>
                  <a:pt x="0" y="0"/>
                </a:moveTo>
                <a:cubicBezTo>
                  <a:pt x="100013" y="85725"/>
                  <a:pt x="195630" y="176861"/>
                  <a:pt x="300038" y="257175"/>
                </a:cubicBezTo>
                <a:cubicBezTo>
                  <a:pt x="339144" y="287256"/>
                  <a:pt x="374342" y="280040"/>
                  <a:pt x="414338" y="300038"/>
                </a:cubicBezTo>
                <a:cubicBezTo>
                  <a:pt x="429696" y="307717"/>
                  <a:pt x="441417" y="321849"/>
                  <a:pt x="457200" y="328613"/>
                </a:cubicBezTo>
                <a:cubicBezTo>
                  <a:pt x="500505" y="347172"/>
                  <a:pt x="617131" y="354320"/>
                  <a:pt x="642938" y="357188"/>
                </a:cubicBezTo>
                <a:cubicBezTo>
                  <a:pt x="657225" y="361950"/>
                  <a:pt x="672635" y="364161"/>
                  <a:pt x="685800" y="371475"/>
                </a:cubicBezTo>
                <a:cubicBezTo>
                  <a:pt x="715821" y="388153"/>
                  <a:pt x="771525" y="428625"/>
                  <a:pt x="771525" y="428625"/>
                </a:cubicBezTo>
                <a:lnTo>
                  <a:pt x="828675" y="514350"/>
                </a:lnTo>
                <a:cubicBezTo>
                  <a:pt x="838200" y="528638"/>
                  <a:pt x="845108" y="545071"/>
                  <a:pt x="857250" y="557213"/>
                </a:cubicBezTo>
                <a:lnTo>
                  <a:pt x="900113" y="600075"/>
                </a:lnTo>
                <a:lnTo>
                  <a:pt x="928688" y="685800"/>
                </a:lnTo>
                <a:cubicBezTo>
                  <a:pt x="933450" y="700088"/>
                  <a:pt x="934621" y="716132"/>
                  <a:pt x="942975" y="728663"/>
                </a:cubicBezTo>
                <a:lnTo>
                  <a:pt x="971550" y="771525"/>
                </a:lnTo>
                <a:cubicBezTo>
                  <a:pt x="981075" y="757238"/>
                  <a:pt x="992446" y="744021"/>
                  <a:pt x="1000125" y="728663"/>
                </a:cubicBezTo>
                <a:cubicBezTo>
                  <a:pt x="1036058" y="656798"/>
                  <a:pt x="981467" y="690171"/>
                  <a:pt x="1071563" y="600075"/>
                </a:cubicBezTo>
                <a:cubicBezTo>
                  <a:pt x="1085850" y="585788"/>
                  <a:pt x="1097613" y="568421"/>
                  <a:pt x="1114425" y="557213"/>
                </a:cubicBezTo>
                <a:cubicBezTo>
                  <a:pt x="1126956" y="548859"/>
                  <a:pt x="1157288" y="527864"/>
                  <a:pt x="1157288" y="542925"/>
                </a:cubicBezTo>
                <a:cubicBezTo>
                  <a:pt x="1157288" y="560097"/>
                  <a:pt x="1128713" y="561975"/>
                  <a:pt x="1114425" y="571500"/>
                </a:cubicBezTo>
                <a:cubicBezTo>
                  <a:pt x="1104900" y="585788"/>
                  <a:pt x="1096843" y="601171"/>
                  <a:pt x="1085850" y="614363"/>
                </a:cubicBezTo>
                <a:cubicBezTo>
                  <a:pt x="1072915" y="629885"/>
                  <a:pt x="1054196" y="640413"/>
                  <a:pt x="1042988" y="657225"/>
                </a:cubicBezTo>
                <a:cubicBezTo>
                  <a:pt x="1034634" y="669756"/>
                  <a:pt x="1035435" y="686617"/>
                  <a:pt x="1028700" y="700088"/>
                </a:cubicBezTo>
                <a:cubicBezTo>
                  <a:pt x="1021021" y="715446"/>
                  <a:pt x="1009650" y="728663"/>
                  <a:pt x="1000125" y="742950"/>
                </a:cubicBezTo>
                <a:cubicBezTo>
                  <a:pt x="995363" y="757238"/>
                  <a:pt x="999821" y="780220"/>
                  <a:pt x="985838" y="785813"/>
                </a:cubicBezTo>
                <a:cubicBezTo>
                  <a:pt x="967606" y="793106"/>
                  <a:pt x="947569" y="776919"/>
                  <a:pt x="928688" y="771525"/>
                </a:cubicBezTo>
                <a:cubicBezTo>
                  <a:pt x="902849" y="764143"/>
                  <a:pt x="853950" y="743793"/>
                  <a:pt x="828675" y="742950"/>
                </a:cubicBezTo>
                <a:cubicBezTo>
                  <a:pt x="704919" y="738825"/>
                  <a:pt x="581025" y="742950"/>
                  <a:pt x="457200" y="74295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6640512" y="1417637"/>
            <a:ext cx="773717" cy="700087"/>
          </a:xfrm>
          <a:custGeom>
            <a:avLst/>
            <a:gdLst>
              <a:gd name="connsiteX0" fmla="*/ 773717 w 773717"/>
              <a:gd name="connsiteY0" fmla="*/ 0 h 700087"/>
              <a:gd name="connsiteX1" fmla="*/ 302229 w 773717"/>
              <a:gd name="connsiteY1" fmla="*/ 400050 h 700087"/>
              <a:gd name="connsiteX2" fmla="*/ 259367 w 773717"/>
              <a:gd name="connsiteY2" fmla="*/ 457200 h 700087"/>
              <a:gd name="connsiteX3" fmla="*/ 216504 w 773717"/>
              <a:gd name="connsiteY3" fmla="*/ 571500 h 700087"/>
              <a:gd name="connsiteX4" fmla="*/ 187929 w 773717"/>
              <a:gd name="connsiteY4" fmla="*/ 657225 h 700087"/>
              <a:gd name="connsiteX5" fmla="*/ 173642 w 773717"/>
              <a:gd name="connsiteY5" fmla="*/ 700087 h 700087"/>
              <a:gd name="connsiteX6" fmla="*/ 87917 w 773717"/>
              <a:gd name="connsiteY6" fmla="*/ 571500 h 700087"/>
              <a:gd name="connsiteX7" fmla="*/ 59342 w 773717"/>
              <a:gd name="connsiteY7" fmla="*/ 528637 h 700087"/>
              <a:gd name="connsiteX8" fmla="*/ 30767 w 773717"/>
              <a:gd name="connsiteY8" fmla="*/ 442912 h 700087"/>
              <a:gd name="connsiteX9" fmla="*/ 16479 w 773717"/>
              <a:gd name="connsiteY9" fmla="*/ 400050 h 700087"/>
              <a:gd name="connsiteX10" fmla="*/ 2192 w 773717"/>
              <a:gd name="connsiteY10" fmla="*/ 357187 h 700087"/>
              <a:gd name="connsiteX11" fmla="*/ 59342 w 773717"/>
              <a:gd name="connsiteY11" fmla="*/ 442912 h 700087"/>
              <a:gd name="connsiteX12" fmla="*/ 73629 w 773717"/>
              <a:gd name="connsiteY12" fmla="*/ 485775 h 700087"/>
              <a:gd name="connsiteX13" fmla="*/ 102204 w 773717"/>
              <a:gd name="connsiteY13" fmla="*/ 528637 h 700087"/>
              <a:gd name="connsiteX14" fmla="*/ 130779 w 773717"/>
              <a:gd name="connsiteY14" fmla="*/ 614362 h 700087"/>
              <a:gd name="connsiteX15" fmla="*/ 145067 w 773717"/>
              <a:gd name="connsiteY15" fmla="*/ 657225 h 700087"/>
              <a:gd name="connsiteX16" fmla="*/ 159354 w 773717"/>
              <a:gd name="connsiteY16" fmla="*/ 700087 h 700087"/>
              <a:gd name="connsiteX17" fmla="*/ 202217 w 773717"/>
              <a:gd name="connsiteY17" fmla="*/ 657225 h 700087"/>
              <a:gd name="connsiteX18" fmla="*/ 287942 w 773717"/>
              <a:gd name="connsiteY18" fmla="*/ 600075 h 700087"/>
              <a:gd name="connsiteX19" fmla="*/ 330804 w 773717"/>
              <a:gd name="connsiteY19" fmla="*/ 571500 h 700087"/>
              <a:gd name="connsiteX20" fmla="*/ 416529 w 773717"/>
              <a:gd name="connsiteY20" fmla="*/ 528637 h 700087"/>
              <a:gd name="connsiteX21" fmla="*/ 530829 w 773717"/>
              <a:gd name="connsiteY21" fmla="*/ 528637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3717" h="700087">
                <a:moveTo>
                  <a:pt x="773717" y="0"/>
                </a:moveTo>
                <a:cubicBezTo>
                  <a:pt x="535836" y="59468"/>
                  <a:pt x="708442" y="6530"/>
                  <a:pt x="302229" y="400050"/>
                </a:cubicBezTo>
                <a:cubicBezTo>
                  <a:pt x="285126" y="416619"/>
                  <a:pt x="271987" y="437007"/>
                  <a:pt x="259367" y="457200"/>
                </a:cubicBezTo>
                <a:cubicBezTo>
                  <a:pt x="222517" y="516161"/>
                  <a:pt x="235491" y="508210"/>
                  <a:pt x="216504" y="571500"/>
                </a:cubicBezTo>
                <a:cubicBezTo>
                  <a:pt x="207849" y="600350"/>
                  <a:pt x="197454" y="628650"/>
                  <a:pt x="187929" y="657225"/>
                </a:cubicBezTo>
                <a:lnTo>
                  <a:pt x="173642" y="700087"/>
                </a:lnTo>
                <a:lnTo>
                  <a:pt x="87917" y="571500"/>
                </a:lnTo>
                <a:cubicBezTo>
                  <a:pt x="78392" y="557212"/>
                  <a:pt x="64772" y="544927"/>
                  <a:pt x="59342" y="528637"/>
                </a:cubicBezTo>
                <a:lnTo>
                  <a:pt x="30767" y="442912"/>
                </a:lnTo>
                <a:lnTo>
                  <a:pt x="16479" y="400050"/>
                </a:lnTo>
                <a:cubicBezTo>
                  <a:pt x="11716" y="385762"/>
                  <a:pt x="-6162" y="344656"/>
                  <a:pt x="2192" y="357187"/>
                </a:cubicBezTo>
                <a:lnTo>
                  <a:pt x="59342" y="442912"/>
                </a:lnTo>
                <a:cubicBezTo>
                  <a:pt x="64104" y="457200"/>
                  <a:pt x="66894" y="472304"/>
                  <a:pt x="73629" y="485775"/>
                </a:cubicBezTo>
                <a:cubicBezTo>
                  <a:pt x="81308" y="501134"/>
                  <a:pt x="95230" y="512946"/>
                  <a:pt x="102204" y="528637"/>
                </a:cubicBezTo>
                <a:cubicBezTo>
                  <a:pt x="114437" y="556162"/>
                  <a:pt x="121254" y="585787"/>
                  <a:pt x="130779" y="614362"/>
                </a:cubicBezTo>
                <a:lnTo>
                  <a:pt x="145067" y="657225"/>
                </a:lnTo>
                <a:lnTo>
                  <a:pt x="159354" y="700087"/>
                </a:lnTo>
                <a:cubicBezTo>
                  <a:pt x="173642" y="685800"/>
                  <a:pt x="186268" y="669630"/>
                  <a:pt x="202217" y="657225"/>
                </a:cubicBezTo>
                <a:cubicBezTo>
                  <a:pt x="229326" y="636141"/>
                  <a:pt x="259367" y="619125"/>
                  <a:pt x="287942" y="600075"/>
                </a:cubicBezTo>
                <a:lnTo>
                  <a:pt x="330804" y="571500"/>
                </a:lnTo>
                <a:cubicBezTo>
                  <a:pt x="357798" y="553504"/>
                  <a:pt x="382285" y="531750"/>
                  <a:pt x="416529" y="528637"/>
                </a:cubicBezTo>
                <a:cubicBezTo>
                  <a:pt x="454473" y="525187"/>
                  <a:pt x="492729" y="528637"/>
                  <a:pt x="530829" y="5286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056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marL="742950" indent="-742950" algn="ctr">
              <a:buAutoNum type="arabicPeriod"/>
            </a:pPr>
            <a:endParaRPr lang="en-US" sz="4000" dirty="0">
              <a:solidFill>
                <a:schemeClr val="bg1"/>
              </a:solidFill>
              <a:latin typeface="Courier"/>
              <a:cs typeface="Courier"/>
            </a:endParaRPr>
          </a:p>
        </p:txBody>
      </p:sp>
      <p:sp>
        <p:nvSpPr>
          <p:cNvPr id="96258" name="TextBox 1"/>
          <p:cNvSpPr txBox="1">
            <a:spLocks noChangeArrowheads="1"/>
          </p:cNvSpPr>
          <p:nvPr/>
        </p:nvSpPr>
        <p:spPr bwMode="auto">
          <a:xfrm>
            <a:off x="-141288" y="3246437"/>
            <a:ext cx="1066754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742950" marR="0" lvl="0" indent="-742950" algn="ctr" defTabSz="914400" eaLnBrk="1" fontAlgn="auto" latinLnBrk="0" hangingPunct="1">
              <a:lnSpc>
                <a:spcPct val="100000"/>
              </a:lnSpc>
              <a:spcBef>
                <a:spcPts val="0"/>
              </a:spcBef>
              <a:spcAft>
                <a:spcPts val="0"/>
              </a:spcAft>
              <a:buClrTx/>
              <a:buSzTx/>
              <a:buFontTx/>
              <a:buNone/>
              <a:tabLst/>
              <a:defRPr/>
            </a:pPr>
            <a:r>
              <a:rPr lang="en-US" sz="4000" dirty="0">
                <a:solidFill>
                  <a:schemeClr val="bg1"/>
                </a:solidFill>
                <a:latin typeface="Courier"/>
                <a:cs typeface="Courier"/>
              </a:rPr>
              <a:t>Matrix: The revolutions</a:t>
            </a:r>
          </a:p>
        </p:txBody>
      </p:sp>
    </p:spTree>
    <p:extLst>
      <p:ext uri="{BB962C8B-B14F-4D97-AF65-F5344CB8AC3E}">
        <p14:creationId xmlns:p14="http://schemas.microsoft.com/office/powerpoint/2010/main" val="1095297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solidFill>
                  <a:srgbClr val="7030A0"/>
                </a:solidFill>
                <a:latin typeface="Courier" charset="0"/>
                <a:ea typeface="Courier" charset="0"/>
                <a:cs typeface="Courier" charset="0"/>
              </a:rPr>
              <a:t>private</a:t>
            </a:r>
            <a:r>
              <a:rPr lang="en-US" sz="2400" dirty="0">
                <a:solidFill>
                  <a:srgbClr val="7030A0"/>
                </a:solidFill>
                <a:latin typeface="Courier" charset="0"/>
                <a:ea typeface="Courier" charset="0"/>
                <a:cs typeface="Courier" charset="0"/>
              </a:rPr>
              <a:t> </a:t>
            </a:r>
            <a:r>
              <a:rPr lang="en-US" sz="2400" b="1" dirty="0">
                <a:solidFill>
                  <a:srgbClr val="7030A0"/>
                </a:solidFill>
                <a:latin typeface="Courier" charset="0"/>
                <a:ea typeface="Courier" charset="0"/>
                <a:cs typeface="Courier" charset="0"/>
              </a:rPr>
              <a:t>void</a:t>
            </a:r>
            <a:r>
              <a:rPr lang="en-US" sz="2400" dirty="0">
                <a:solidFill>
                  <a:srgbClr val="7030A0"/>
                </a:solidFill>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solidFill>
                  <a:schemeClr val="accent3">
                    <a:lumMod val="75000"/>
                  </a:schemeClr>
                </a:solidFill>
                <a:latin typeface="Courier" charset="0"/>
                <a:ea typeface="Courier" charset="0"/>
                <a:cs typeface="Courier" charset="0"/>
              </a:rPr>
              <a:t>// your code here</a:t>
            </a:r>
            <a:r>
              <a:rPr lang="mr-IN" sz="2400" b="1" dirty="0">
                <a:solidFill>
                  <a:schemeClr val="accent3">
                    <a:lumMod val="75000"/>
                  </a:schemeClr>
                </a:solidFill>
                <a:latin typeface="Courier" charset="0"/>
                <a:ea typeface="Courier" charset="0"/>
                <a:cs typeface="Courier" charset="0"/>
              </a:rPr>
              <a:t>…</a:t>
            </a:r>
            <a:endParaRPr lang="en-US" sz="2400" b="1" dirty="0">
              <a:solidFill>
                <a:schemeClr val="accent3">
                  <a:lumMod val="75000"/>
                </a:schemeClr>
              </a:solidFill>
              <a:latin typeface="Courier" charset="0"/>
              <a:ea typeface="Courier" charset="0"/>
              <a:cs typeface="Courier" charset="0"/>
            </a:endParaRP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95477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solidFill>
                  <a:srgbClr val="7030A0"/>
                </a:solidFill>
                <a:latin typeface="Courier" charset="0"/>
                <a:ea typeface="Courier" charset="0"/>
                <a:cs typeface="Courier" charset="0"/>
              </a:rPr>
              <a:t>private</a:t>
            </a:r>
            <a:r>
              <a:rPr lang="en-US" sz="2400" dirty="0">
                <a:solidFill>
                  <a:srgbClr val="7030A0"/>
                </a:solidFill>
                <a:latin typeface="Courier" charset="0"/>
                <a:ea typeface="Courier" charset="0"/>
                <a:cs typeface="Courier" charset="0"/>
              </a:rPr>
              <a:t> </a:t>
            </a:r>
            <a:r>
              <a:rPr lang="en-US" sz="2400" b="1" dirty="0">
                <a:solidFill>
                  <a:srgbClr val="7030A0"/>
                </a:solidFill>
                <a:latin typeface="Courier" charset="0"/>
                <a:ea typeface="Courier" charset="0"/>
                <a:cs typeface="Courier" charset="0"/>
              </a:rPr>
              <a:t>void</a:t>
            </a:r>
            <a:r>
              <a:rPr lang="en-US" sz="2400" dirty="0">
                <a:solidFill>
                  <a:srgbClr val="7030A0"/>
                </a:solidFill>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solidFill>
                  <a:schemeClr val="accent3">
                    <a:lumMod val="75000"/>
                  </a:schemeClr>
                </a:solidFill>
                <a:latin typeface="Courier" charset="0"/>
                <a:ea typeface="Courier" charset="0"/>
                <a:cs typeface="Courier" charset="0"/>
              </a:rPr>
              <a:t>// your code here</a:t>
            </a:r>
            <a:r>
              <a:rPr lang="mr-IN" sz="2400" b="1" dirty="0">
                <a:solidFill>
                  <a:schemeClr val="accent3">
                    <a:lumMod val="75000"/>
                  </a:schemeClr>
                </a:solidFill>
                <a:latin typeface="Courier" charset="0"/>
                <a:ea typeface="Courier" charset="0"/>
                <a:cs typeface="Courier" charset="0"/>
              </a:rPr>
              <a:t>…</a:t>
            </a:r>
            <a:endParaRPr lang="en-US" sz="2400" b="1" dirty="0">
              <a:solidFill>
                <a:schemeClr val="accent3">
                  <a:lumMod val="75000"/>
                </a:schemeClr>
              </a:solidFill>
              <a:latin typeface="Courier" charset="0"/>
              <a:ea typeface="Courier" charset="0"/>
              <a:cs typeface="Courier" charset="0"/>
            </a:endParaRPr>
          </a:p>
          <a:p>
            <a:r>
              <a:rPr lang="en-US" sz="2400" dirty="0">
                <a:latin typeface="Courier" charset="0"/>
                <a:ea typeface="Courier" charset="0"/>
                <a:cs typeface="Courier" charset="0"/>
              </a:rPr>
              <a:t>}</a:t>
            </a:r>
          </a:p>
        </p:txBody>
      </p:sp>
      <p:sp>
        <p:nvSpPr>
          <p:cNvPr id="4" name="Rectangle 3"/>
          <p:cNvSpPr/>
          <p:nvPr/>
        </p:nvSpPr>
        <p:spPr>
          <a:xfrm>
            <a:off x="32877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 name="Rectangle 4"/>
          <p:cNvSpPr/>
          <p:nvPr/>
        </p:nvSpPr>
        <p:spPr>
          <a:xfrm>
            <a:off x="39735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6" name="Rectangle 5"/>
          <p:cNvSpPr/>
          <p:nvPr/>
        </p:nvSpPr>
        <p:spPr>
          <a:xfrm>
            <a:off x="46593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7" name="Rectangle 6"/>
          <p:cNvSpPr/>
          <p:nvPr/>
        </p:nvSpPr>
        <p:spPr>
          <a:xfrm>
            <a:off x="53451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32877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39735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10" name="Rectangle 9"/>
          <p:cNvSpPr/>
          <p:nvPr/>
        </p:nvSpPr>
        <p:spPr>
          <a:xfrm>
            <a:off x="46593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53451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3211512" y="41608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3" name="TextBox 2"/>
          <p:cNvSpPr txBox="1"/>
          <p:nvPr/>
        </p:nvSpPr>
        <p:spPr>
          <a:xfrm>
            <a:off x="2982912" y="3398837"/>
            <a:ext cx="3350597" cy="435825"/>
          </a:xfrm>
          <a:prstGeom prst="rect">
            <a:avLst/>
          </a:prstGeom>
          <a:noFill/>
        </p:spPr>
        <p:txBody>
          <a:bodyPr wrap="none" rtlCol="0">
            <a:spAutoFit/>
          </a:bodyPr>
          <a:lstStyle/>
          <a:p>
            <a:r>
              <a:rPr lang="en-US" sz="2400" i="1" dirty="0"/>
              <a:t>Before the method call:</a:t>
            </a:r>
          </a:p>
        </p:txBody>
      </p:sp>
      <p:sp>
        <p:nvSpPr>
          <p:cNvPr id="14" name="Rectangle 13"/>
          <p:cNvSpPr/>
          <p:nvPr/>
        </p:nvSpPr>
        <p:spPr>
          <a:xfrm>
            <a:off x="32877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5" name="Rectangle 14"/>
          <p:cNvSpPr/>
          <p:nvPr/>
        </p:nvSpPr>
        <p:spPr>
          <a:xfrm>
            <a:off x="39735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6" name="Rectangle 15"/>
          <p:cNvSpPr/>
          <p:nvPr/>
        </p:nvSpPr>
        <p:spPr>
          <a:xfrm>
            <a:off x="46593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8" name="Rectangle 17"/>
          <p:cNvSpPr/>
          <p:nvPr/>
        </p:nvSpPr>
        <p:spPr>
          <a:xfrm>
            <a:off x="53451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Tree>
    <p:extLst>
      <p:ext uri="{BB962C8B-B14F-4D97-AF65-F5344CB8AC3E}">
        <p14:creationId xmlns:p14="http://schemas.microsoft.com/office/powerpoint/2010/main" val="4335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solidFill>
                  <a:srgbClr val="7030A0"/>
                </a:solidFill>
                <a:latin typeface="Courier" charset="0"/>
                <a:ea typeface="Courier" charset="0"/>
                <a:cs typeface="Courier" charset="0"/>
              </a:rPr>
              <a:t>private</a:t>
            </a:r>
            <a:r>
              <a:rPr lang="en-US" sz="2400" dirty="0">
                <a:solidFill>
                  <a:srgbClr val="7030A0"/>
                </a:solidFill>
                <a:latin typeface="Courier" charset="0"/>
                <a:ea typeface="Courier" charset="0"/>
                <a:cs typeface="Courier" charset="0"/>
              </a:rPr>
              <a:t> </a:t>
            </a:r>
            <a:r>
              <a:rPr lang="en-US" sz="2400" b="1" dirty="0">
                <a:solidFill>
                  <a:srgbClr val="7030A0"/>
                </a:solidFill>
                <a:latin typeface="Courier" charset="0"/>
                <a:ea typeface="Courier" charset="0"/>
                <a:cs typeface="Courier" charset="0"/>
              </a:rPr>
              <a:t>void</a:t>
            </a:r>
            <a:r>
              <a:rPr lang="en-US" sz="2400" dirty="0">
                <a:solidFill>
                  <a:srgbClr val="7030A0"/>
                </a:solidFill>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solidFill>
                  <a:schemeClr val="accent3">
                    <a:lumMod val="75000"/>
                  </a:schemeClr>
                </a:solidFill>
                <a:latin typeface="Courier" charset="0"/>
                <a:ea typeface="Courier" charset="0"/>
                <a:cs typeface="Courier" charset="0"/>
              </a:rPr>
              <a:t>// your code here</a:t>
            </a:r>
            <a:r>
              <a:rPr lang="mr-IN" sz="2400" b="1" dirty="0">
                <a:solidFill>
                  <a:schemeClr val="accent3">
                    <a:lumMod val="75000"/>
                  </a:schemeClr>
                </a:solidFill>
                <a:latin typeface="Courier" charset="0"/>
                <a:ea typeface="Courier" charset="0"/>
                <a:cs typeface="Courier" charset="0"/>
              </a:rPr>
              <a:t>…</a:t>
            </a:r>
            <a:endParaRPr lang="en-US" sz="2400" b="1" dirty="0">
              <a:solidFill>
                <a:schemeClr val="accent3">
                  <a:lumMod val="75000"/>
                </a:schemeClr>
              </a:solidFill>
              <a:latin typeface="Courier" charset="0"/>
              <a:ea typeface="Courier" charset="0"/>
              <a:cs typeface="Courier" charset="0"/>
            </a:endParaRPr>
          </a:p>
          <a:p>
            <a:r>
              <a:rPr lang="en-US" sz="2400" dirty="0">
                <a:latin typeface="Courier" charset="0"/>
                <a:ea typeface="Courier" charset="0"/>
                <a:cs typeface="Courier" charset="0"/>
              </a:rPr>
              <a:t>}</a:t>
            </a:r>
          </a:p>
        </p:txBody>
      </p:sp>
      <p:sp>
        <p:nvSpPr>
          <p:cNvPr id="4" name="Rectangle 3"/>
          <p:cNvSpPr/>
          <p:nvPr/>
        </p:nvSpPr>
        <p:spPr>
          <a:xfrm>
            <a:off x="32877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5" name="Rectangle 4"/>
          <p:cNvSpPr/>
          <p:nvPr/>
        </p:nvSpPr>
        <p:spPr>
          <a:xfrm>
            <a:off x="39735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6" name="Rectangle 5"/>
          <p:cNvSpPr/>
          <p:nvPr/>
        </p:nvSpPr>
        <p:spPr>
          <a:xfrm>
            <a:off x="46593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7" name="Rectangle 6"/>
          <p:cNvSpPr/>
          <p:nvPr/>
        </p:nvSpPr>
        <p:spPr>
          <a:xfrm>
            <a:off x="53451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8" name="Rectangle 7"/>
          <p:cNvSpPr/>
          <p:nvPr/>
        </p:nvSpPr>
        <p:spPr>
          <a:xfrm>
            <a:off x="32877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9" name="Rectangle 8"/>
          <p:cNvSpPr/>
          <p:nvPr/>
        </p:nvSpPr>
        <p:spPr>
          <a:xfrm>
            <a:off x="39735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10" name="Rectangle 9"/>
          <p:cNvSpPr/>
          <p:nvPr/>
        </p:nvSpPr>
        <p:spPr>
          <a:xfrm>
            <a:off x="46593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11" name="Rectangle 10"/>
          <p:cNvSpPr/>
          <p:nvPr/>
        </p:nvSpPr>
        <p:spPr>
          <a:xfrm>
            <a:off x="53451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12" name="Rectangle 11"/>
          <p:cNvSpPr/>
          <p:nvPr/>
        </p:nvSpPr>
        <p:spPr>
          <a:xfrm>
            <a:off x="3211512" y="41608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3" name="TextBox 2"/>
          <p:cNvSpPr txBox="1"/>
          <p:nvPr/>
        </p:nvSpPr>
        <p:spPr>
          <a:xfrm>
            <a:off x="2982912" y="3398837"/>
            <a:ext cx="3092513" cy="435825"/>
          </a:xfrm>
          <a:prstGeom prst="rect">
            <a:avLst/>
          </a:prstGeom>
          <a:noFill/>
        </p:spPr>
        <p:txBody>
          <a:bodyPr wrap="none" rtlCol="0">
            <a:spAutoFit/>
          </a:bodyPr>
          <a:lstStyle/>
          <a:p>
            <a:r>
              <a:rPr lang="en-US" sz="2400" i="1" dirty="0"/>
              <a:t>After the method call:</a:t>
            </a:r>
          </a:p>
        </p:txBody>
      </p:sp>
      <p:sp>
        <p:nvSpPr>
          <p:cNvPr id="19" name="Rectangle 18"/>
          <p:cNvSpPr/>
          <p:nvPr/>
        </p:nvSpPr>
        <p:spPr>
          <a:xfrm>
            <a:off x="32877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0" name="Rectangle 19"/>
          <p:cNvSpPr/>
          <p:nvPr/>
        </p:nvSpPr>
        <p:spPr>
          <a:xfrm>
            <a:off x="39735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1" name="Rectangle 20"/>
          <p:cNvSpPr/>
          <p:nvPr/>
        </p:nvSpPr>
        <p:spPr>
          <a:xfrm>
            <a:off x="46593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2" name="Rectangle 21"/>
          <p:cNvSpPr/>
          <p:nvPr/>
        </p:nvSpPr>
        <p:spPr>
          <a:xfrm>
            <a:off x="53451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Tree>
    <p:extLst>
      <p:ext uri="{BB962C8B-B14F-4D97-AF65-F5344CB8AC3E}">
        <p14:creationId xmlns:p14="http://schemas.microsoft.com/office/powerpoint/2010/main" val="1368922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solidFill>
                  <a:srgbClr val="7030A0"/>
                </a:solidFill>
                <a:latin typeface="Courier" charset="0"/>
                <a:ea typeface="Courier" charset="0"/>
                <a:cs typeface="Courier" charset="0"/>
              </a:rPr>
              <a:t>private</a:t>
            </a:r>
            <a:r>
              <a:rPr lang="en-US" sz="2400" dirty="0">
                <a:solidFill>
                  <a:srgbClr val="7030A0"/>
                </a:solidFill>
                <a:latin typeface="Courier" charset="0"/>
                <a:ea typeface="Courier" charset="0"/>
                <a:cs typeface="Courier" charset="0"/>
              </a:rPr>
              <a:t> </a:t>
            </a:r>
            <a:r>
              <a:rPr lang="en-US" sz="2400" b="1" dirty="0">
                <a:solidFill>
                  <a:srgbClr val="7030A0"/>
                </a:solidFill>
                <a:latin typeface="Courier" charset="0"/>
                <a:ea typeface="Courier" charset="0"/>
                <a:cs typeface="Courier" charset="0"/>
              </a:rPr>
              <a:t>void</a:t>
            </a:r>
            <a:r>
              <a:rPr lang="en-US" sz="2400" dirty="0">
                <a:solidFill>
                  <a:srgbClr val="7030A0"/>
                </a:solidFill>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solidFill>
                  <a:schemeClr val="accent3">
                    <a:lumMod val="75000"/>
                  </a:schemeClr>
                </a:solidFill>
                <a:latin typeface="Courier" charset="0"/>
                <a:ea typeface="Courier" charset="0"/>
                <a:cs typeface="Courier" charset="0"/>
              </a:rPr>
              <a:t>// your code here</a:t>
            </a:r>
            <a:r>
              <a:rPr lang="mr-IN" sz="2400" b="1" dirty="0">
                <a:solidFill>
                  <a:schemeClr val="accent3">
                    <a:lumMod val="75000"/>
                  </a:schemeClr>
                </a:solidFill>
                <a:latin typeface="Courier" charset="0"/>
                <a:ea typeface="Courier" charset="0"/>
                <a:cs typeface="Courier" charset="0"/>
              </a:rPr>
              <a:t>…</a:t>
            </a:r>
            <a:endParaRPr lang="en-US" sz="2400" b="1" dirty="0">
              <a:solidFill>
                <a:schemeClr val="accent3">
                  <a:lumMod val="75000"/>
                </a:schemeClr>
              </a:solidFill>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solidFill>
                  <a:srgbClr val="7030A0"/>
                </a:solidFill>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308850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171689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 </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 = </a:t>
            </a:r>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612583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FEDECC6-D5D3-A24C-B0CB-7B0A119A16EE}"/>
              </a:ext>
            </a:extLst>
          </p:cNvPr>
          <p:cNvGrpSpPr>
            <a:grpSpLocks/>
          </p:cNvGrpSpPr>
          <p:nvPr/>
        </p:nvGrpSpPr>
        <p:grpSpPr bwMode="auto">
          <a:xfrm>
            <a:off x="1458912" y="2560637"/>
            <a:ext cx="6803708" cy="2001914"/>
            <a:chOff x="576" y="2192"/>
            <a:chExt cx="3888" cy="1144"/>
          </a:xfrm>
        </p:grpSpPr>
        <p:sp>
          <p:nvSpPr>
            <p:cNvPr id="5" name="Text Box 21">
              <a:extLst>
                <a:ext uri="{FF2B5EF4-FFF2-40B4-BE49-F238E27FC236}">
                  <a16:creationId xmlns:a16="http://schemas.microsoft.com/office/drawing/2014/main" id="{8CA48BF5-B8F6-074E-B054-F112A479BB8A}"/>
                </a:ext>
              </a:extLst>
            </p:cNvPr>
            <p:cNvSpPr txBox="1">
              <a:spLocks noChangeArrowheads="1"/>
            </p:cNvSpPr>
            <p:nvPr/>
          </p:nvSpPr>
          <p:spPr bwMode="auto">
            <a:xfrm>
              <a:off x="57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 name="Text Box 58">
              <a:extLst>
                <a:ext uri="{FF2B5EF4-FFF2-40B4-BE49-F238E27FC236}">
                  <a16:creationId xmlns:a16="http://schemas.microsoft.com/office/drawing/2014/main" id="{7C2C5011-7FC0-D94E-A0F6-49A506F90AE1}"/>
                </a:ext>
              </a:extLst>
            </p:cNvPr>
            <p:cNvSpPr txBox="1">
              <a:spLocks noChangeArrowheads="1"/>
            </p:cNvSpPr>
            <p:nvPr/>
          </p:nvSpPr>
          <p:spPr bwMode="auto">
            <a:xfrm>
              <a:off x="68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7" name="Text Box 59">
              <a:extLst>
                <a:ext uri="{FF2B5EF4-FFF2-40B4-BE49-F238E27FC236}">
                  <a16:creationId xmlns:a16="http://schemas.microsoft.com/office/drawing/2014/main" id="{4DCFF7EB-0465-CD40-9031-2B38492247BE}"/>
                </a:ext>
              </a:extLst>
            </p:cNvPr>
            <p:cNvSpPr txBox="1">
              <a:spLocks noChangeArrowheads="1"/>
            </p:cNvSpPr>
            <p:nvPr/>
          </p:nvSpPr>
          <p:spPr bwMode="auto">
            <a:xfrm>
              <a:off x="79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 name="Text Box 60">
              <a:extLst>
                <a:ext uri="{FF2B5EF4-FFF2-40B4-BE49-F238E27FC236}">
                  <a16:creationId xmlns:a16="http://schemas.microsoft.com/office/drawing/2014/main" id="{B95169DE-42AF-3440-BF88-9B059ECA3B73}"/>
                </a:ext>
              </a:extLst>
            </p:cNvPr>
            <p:cNvSpPr txBox="1">
              <a:spLocks noChangeArrowheads="1"/>
            </p:cNvSpPr>
            <p:nvPr/>
          </p:nvSpPr>
          <p:spPr bwMode="auto">
            <a:xfrm>
              <a:off x="89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 name="Text Box 61">
              <a:extLst>
                <a:ext uri="{FF2B5EF4-FFF2-40B4-BE49-F238E27FC236}">
                  <a16:creationId xmlns:a16="http://schemas.microsoft.com/office/drawing/2014/main" id="{F7CE48D8-E19B-FF4D-960C-D58363385AE5}"/>
                </a:ext>
              </a:extLst>
            </p:cNvPr>
            <p:cNvSpPr txBox="1">
              <a:spLocks noChangeArrowheads="1"/>
            </p:cNvSpPr>
            <p:nvPr/>
          </p:nvSpPr>
          <p:spPr bwMode="auto">
            <a:xfrm>
              <a:off x="100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 name="Text Box 62">
              <a:extLst>
                <a:ext uri="{FF2B5EF4-FFF2-40B4-BE49-F238E27FC236}">
                  <a16:creationId xmlns:a16="http://schemas.microsoft.com/office/drawing/2014/main" id="{50A37354-EC69-FE4C-AF21-55F149EAC367}"/>
                </a:ext>
              </a:extLst>
            </p:cNvPr>
            <p:cNvSpPr txBox="1">
              <a:spLocks noChangeArrowheads="1"/>
            </p:cNvSpPr>
            <p:nvPr/>
          </p:nvSpPr>
          <p:spPr bwMode="auto">
            <a:xfrm>
              <a:off x="111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1" name="Text Box 63">
              <a:extLst>
                <a:ext uri="{FF2B5EF4-FFF2-40B4-BE49-F238E27FC236}">
                  <a16:creationId xmlns:a16="http://schemas.microsoft.com/office/drawing/2014/main" id="{15FECD1F-EE82-6943-B245-421D043E9160}"/>
                </a:ext>
              </a:extLst>
            </p:cNvPr>
            <p:cNvSpPr txBox="1">
              <a:spLocks noChangeArrowheads="1"/>
            </p:cNvSpPr>
            <p:nvPr/>
          </p:nvSpPr>
          <p:spPr bwMode="auto">
            <a:xfrm>
              <a:off x="121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2" name="Text Box 64">
              <a:extLst>
                <a:ext uri="{FF2B5EF4-FFF2-40B4-BE49-F238E27FC236}">
                  <a16:creationId xmlns:a16="http://schemas.microsoft.com/office/drawing/2014/main" id="{60A01E2C-5089-6648-B8DD-D457227EFDD7}"/>
                </a:ext>
              </a:extLst>
            </p:cNvPr>
            <p:cNvSpPr txBox="1">
              <a:spLocks noChangeArrowheads="1"/>
            </p:cNvSpPr>
            <p:nvPr/>
          </p:nvSpPr>
          <p:spPr bwMode="auto">
            <a:xfrm>
              <a:off x="132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3" name="Text Box 65">
              <a:extLst>
                <a:ext uri="{FF2B5EF4-FFF2-40B4-BE49-F238E27FC236}">
                  <a16:creationId xmlns:a16="http://schemas.microsoft.com/office/drawing/2014/main" id="{64FCE76B-3FC0-4D43-AE82-694C813546C9}"/>
                </a:ext>
              </a:extLst>
            </p:cNvPr>
            <p:cNvSpPr txBox="1">
              <a:spLocks noChangeArrowheads="1"/>
            </p:cNvSpPr>
            <p:nvPr/>
          </p:nvSpPr>
          <p:spPr bwMode="auto">
            <a:xfrm>
              <a:off x="143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 name="Text Box 66">
              <a:extLst>
                <a:ext uri="{FF2B5EF4-FFF2-40B4-BE49-F238E27FC236}">
                  <a16:creationId xmlns:a16="http://schemas.microsoft.com/office/drawing/2014/main" id="{30B5575D-A0C4-934F-A873-365CAA769B3E}"/>
                </a:ext>
              </a:extLst>
            </p:cNvPr>
            <p:cNvSpPr txBox="1">
              <a:spLocks noChangeArrowheads="1"/>
            </p:cNvSpPr>
            <p:nvPr/>
          </p:nvSpPr>
          <p:spPr bwMode="auto">
            <a:xfrm>
              <a:off x="153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 name="Text Box 67">
              <a:extLst>
                <a:ext uri="{FF2B5EF4-FFF2-40B4-BE49-F238E27FC236}">
                  <a16:creationId xmlns:a16="http://schemas.microsoft.com/office/drawing/2014/main" id="{22080A6F-DC4E-1642-91C8-F3A70BCACC3C}"/>
                </a:ext>
              </a:extLst>
            </p:cNvPr>
            <p:cNvSpPr txBox="1">
              <a:spLocks noChangeArrowheads="1"/>
            </p:cNvSpPr>
            <p:nvPr/>
          </p:nvSpPr>
          <p:spPr bwMode="auto">
            <a:xfrm>
              <a:off x="164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 name="Text Box 68">
              <a:extLst>
                <a:ext uri="{FF2B5EF4-FFF2-40B4-BE49-F238E27FC236}">
                  <a16:creationId xmlns:a16="http://schemas.microsoft.com/office/drawing/2014/main" id="{E6483D63-7AB8-1743-B42A-5C6A1912E278}"/>
                </a:ext>
              </a:extLst>
            </p:cNvPr>
            <p:cNvSpPr txBox="1">
              <a:spLocks noChangeArrowheads="1"/>
            </p:cNvSpPr>
            <p:nvPr/>
          </p:nvSpPr>
          <p:spPr bwMode="auto">
            <a:xfrm>
              <a:off x="175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 name="Text Box 69">
              <a:extLst>
                <a:ext uri="{FF2B5EF4-FFF2-40B4-BE49-F238E27FC236}">
                  <a16:creationId xmlns:a16="http://schemas.microsoft.com/office/drawing/2014/main" id="{1B27E03E-9014-B84A-A33C-8DAB5BC14596}"/>
                </a:ext>
              </a:extLst>
            </p:cNvPr>
            <p:cNvSpPr txBox="1">
              <a:spLocks noChangeArrowheads="1"/>
            </p:cNvSpPr>
            <p:nvPr/>
          </p:nvSpPr>
          <p:spPr bwMode="auto">
            <a:xfrm>
              <a:off x="186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 name="Text Box 70">
              <a:extLst>
                <a:ext uri="{FF2B5EF4-FFF2-40B4-BE49-F238E27FC236}">
                  <a16:creationId xmlns:a16="http://schemas.microsoft.com/office/drawing/2014/main" id="{3AACB54E-AF14-AB46-8473-0B077056FA9A}"/>
                </a:ext>
              </a:extLst>
            </p:cNvPr>
            <p:cNvSpPr txBox="1">
              <a:spLocks noChangeArrowheads="1"/>
            </p:cNvSpPr>
            <p:nvPr/>
          </p:nvSpPr>
          <p:spPr bwMode="auto">
            <a:xfrm>
              <a:off x="196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 name="Text Box 71">
              <a:extLst>
                <a:ext uri="{FF2B5EF4-FFF2-40B4-BE49-F238E27FC236}">
                  <a16:creationId xmlns:a16="http://schemas.microsoft.com/office/drawing/2014/main" id="{B0A7368B-E3DE-AD49-8870-FEDA5229ABA3}"/>
                </a:ext>
              </a:extLst>
            </p:cNvPr>
            <p:cNvSpPr txBox="1">
              <a:spLocks noChangeArrowheads="1"/>
            </p:cNvSpPr>
            <p:nvPr/>
          </p:nvSpPr>
          <p:spPr bwMode="auto">
            <a:xfrm>
              <a:off x="207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 name="Text Box 72">
              <a:extLst>
                <a:ext uri="{FF2B5EF4-FFF2-40B4-BE49-F238E27FC236}">
                  <a16:creationId xmlns:a16="http://schemas.microsoft.com/office/drawing/2014/main" id="{4FD8CBA8-6763-6D41-B7A1-6EDFB574D27A}"/>
                </a:ext>
              </a:extLst>
            </p:cNvPr>
            <p:cNvSpPr txBox="1">
              <a:spLocks noChangeArrowheads="1"/>
            </p:cNvSpPr>
            <p:nvPr/>
          </p:nvSpPr>
          <p:spPr bwMode="auto">
            <a:xfrm>
              <a:off x="218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21" name="Text Box 73">
              <a:extLst>
                <a:ext uri="{FF2B5EF4-FFF2-40B4-BE49-F238E27FC236}">
                  <a16:creationId xmlns:a16="http://schemas.microsoft.com/office/drawing/2014/main" id="{852D23E3-8A68-2B47-9BCA-F7240F5C7630}"/>
                </a:ext>
              </a:extLst>
            </p:cNvPr>
            <p:cNvSpPr txBox="1">
              <a:spLocks noChangeArrowheads="1"/>
            </p:cNvSpPr>
            <p:nvPr/>
          </p:nvSpPr>
          <p:spPr bwMode="auto">
            <a:xfrm>
              <a:off x="228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22" name="Text Box 74">
              <a:extLst>
                <a:ext uri="{FF2B5EF4-FFF2-40B4-BE49-F238E27FC236}">
                  <a16:creationId xmlns:a16="http://schemas.microsoft.com/office/drawing/2014/main" id="{306B26F9-F38D-084E-8820-8B8B53875FCB}"/>
                </a:ext>
              </a:extLst>
            </p:cNvPr>
            <p:cNvSpPr txBox="1">
              <a:spLocks noChangeArrowheads="1"/>
            </p:cNvSpPr>
            <p:nvPr/>
          </p:nvSpPr>
          <p:spPr bwMode="auto">
            <a:xfrm>
              <a:off x="239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3" name="Text Box 75">
              <a:extLst>
                <a:ext uri="{FF2B5EF4-FFF2-40B4-BE49-F238E27FC236}">
                  <a16:creationId xmlns:a16="http://schemas.microsoft.com/office/drawing/2014/main" id="{E62FA192-F938-3B42-A0D2-CB825E3417CD}"/>
                </a:ext>
              </a:extLst>
            </p:cNvPr>
            <p:cNvSpPr txBox="1">
              <a:spLocks noChangeArrowheads="1"/>
            </p:cNvSpPr>
            <p:nvPr/>
          </p:nvSpPr>
          <p:spPr bwMode="auto">
            <a:xfrm>
              <a:off x="250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4" name="Text Box 76">
              <a:extLst>
                <a:ext uri="{FF2B5EF4-FFF2-40B4-BE49-F238E27FC236}">
                  <a16:creationId xmlns:a16="http://schemas.microsoft.com/office/drawing/2014/main" id="{5335ECF2-B38F-674B-AD41-2827F855D156}"/>
                </a:ext>
              </a:extLst>
            </p:cNvPr>
            <p:cNvSpPr txBox="1">
              <a:spLocks noChangeArrowheads="1"/>
            </p:cNvSpPr>
            <p:nvPr/>
          </p:nvSpPr>
          <p:spPr bwMode="auto">
            <a:xfrm>
              <a:off x="260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5" name="Text Box 77">
              <a:extLst>
                <a:ext uri="{FF2B5EF4-FFF2-40B4-BE49-F238E27FC236}">
                  <a16:creationId xmlns:a16="http://schemas.microsoft.com/office/drawing/2014/main" id="{F3D48BFB-3F95-AE43-AEE9-C412F1890673}"/>
                </a:ext>
              </a:extLst>
            </p:cNvPr>
            <p:cNvSpPr txBox="1">
              <a:spLocks noChangeArrowheads="1"/>
            </p:cNvSpPr>
            <p:nvPr/>
          </p:nvSpPr>
          <p:spPr bwMode="auto">
            <a:xfrm>
              <a:off x="271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6" name="Text Box 78">
              <a:extLst>
                <a:ext uri="{FF2B5EF4-FFF2-40B4-BE49-F238E27FC236}">
                  <a16:creationId xmlns:a16="http://schemas.microsoft.com/office/drawing/2014/main" id="{79AB0BC4-444F-C942-846C-BBD0802E6DFE}"/>
                </a:ext>
              </a:extLst>
            </p:cNvPr>
            <p:cNvSpPr txBox="1">
              <a:spLocks noChangeArrowheads="1"/>
            </p:cNvSpPr>
            <p:nvPr/>
          </p:nvSpPr>
          <p:spPr bwMode="auto">
            <a:xfrm>
              <a:off x="282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7" name="Text Box 79">
              <a:extLst>
                <a:ext uri="{FF2B5EF4-FFF2-40B4-BE49-F238E27FC236}">
                  <a16:creationId xmlns:a16="http://schemas.microsoft.com/office/drawing/2014/main" id="{3C7DAD29-9A03-BA47-AE0B-2186D44B7170}"/>
                </a:ext>
              </a:extLst>
            </p:cNvPr>
            <p:cNvSpPr txBox="1">
              <a:spLocks noChangeArrowheads="1"/>
            </p:cNvSpPr>
            <p:nvPr/>
          </p:nvSpPr>
          <p:spPr bwMode="auto">
            <a:xfrm>
              <a:off x="293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8" name="Text Box 80">
              <a:extLst>
                <a:ext uri="{FF2B5EF4-FFF2-40B4-BE49-F238E27FC236}">
                  <a16:creationId xmlns:a16="http://schemas.microsoft.com/office/drawing/2014/main" id="{1548B905-AE24-0441-AF5A-1C5C61963F2A}"/>
                </a:ext>
              </a:extLst>
            </p:cNvPr>
            <p:cNvSpPr txBox="1">
              <a:spLocks noChangeArrowheads="1"/>
            </p:cNvSpPr>
            <p:nvPr/>
          </p:nvSpPr>
          <p:spPr bwMode="auto">
            <a:xfrm>
              <a:off x="303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9" name="Text Box 81">
              <a:extLst>
                <a:ext uri="{FF2B5EF4-FFF2-40B4-BE49-F238E27FC236}">
                  <a16:creationId xmlns:a16="http://schemas.microsoft.com/office/drawing/2014/main" id="{7EF1D635-6E68-E745-9716-0141AE912598}"/>
                </a:ext>
              </a:extLst>
            </p:cNvPr>
            <p:cNvSpPr txBox="1">
              <a:spLocks noChangeArrowheads="1"/>
            </p:cNvSpPr>
            <p:nvPr/>
          </p:nvSpPr>
          <p:spPr bwMode="auto">
            <a:xfrm>
              <a:off x="314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0" name="Text Box 82">
              <a:extLst>
                <a:ext uri="{FF2B5EF4-FFF2-40B4-BE49-F238E27FC236}">
                  <a16:creationId xmlns:a16="http://schemas.microsoft.com/office/drawing/2014/main" id="{4632E813-FC19-D948-9076-70D563CC6A66}"/>
                </a:ext>
              </a:extLst>
            </p:cNvPr>
            <p:cNvSpPr txBox="1">
              <a:spLocks noChangeArrowheads="1"/>
            </p:cNvSpPr>
            <p:nvPr/>
          </p:nvSpPr>
          <p:spPr bwMode="auto">
            <a:xfrm>
              <a:off x="325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1" name="Text Box 83">
              <a:extLst>
                <a:ext uri="{FF2B5EF4-FFF2-40B4-BE49-F238E27FC236}">
                  <a16:creationId xmlns:a16="http://schemas.microsoft.com/office/drawing/2014/main" id="{DD73BFB1-7443-0E4B-939A-E0EC020D2895}"/>
                </a:ext>
              </a:extLst>
            </p:cNvPr>
            <p:cNvSpPr txBox="1">
              <a:spLocks noChangeArrowheads="1"/>
            </p:cNvSpPr>
            <p:nvPr/>
          </p:nvSpPr>
          <p:spPr bwMode="auto">
            <a:xfrm>
              <a:off x="335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2" name="Text Box 84">
              <a:extLst>
                <a:ext uri="{FF2B5EF4-FFF2-40B4-BE49-F238E27FC236}">
                  <a16:creationId xmlns:a16="http://schemas.microsoft.com/office/drawing/2014/main" id="{3752C471-2FDC-6949-831B-9D10C828184F}"/>
                </a:ext>
              </a:extLst>
            </p:cNvPr>
            <p:cNvSpPr txBox="1">
              <a:spLocks noChangeArrowheads="1"/>
            </p:cNvSpPr>
            <p:nvPr/>
          </p:nvSpPr>
          <p:spPr bwMode="auto">
            <a:xfrm>
              <a:off x="346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33" name="Text Box 85">
              <a:extLst>
                <a:ext uri="{FF2B5EF4-FFF2-40B4-BE49-F238E27FC236}">
                  <a16:creationId xmlns:a16="http://schemas.microsoft.com/office/drawing/2014/main" id="{2901C8EB-01DC-4B49-BC90-C0FFCD156E78}"/>
                </a:ext>
              </a:extLst>
            </p:cNvPr>
            <p:cNvSpPr txBox="1">
              <a:spLocks noChangeArrowheads="1"/>
            </p:cNvSpPr>
            <p:nvPr/>
          </p:nvSpPr>
          <p:spPr bwMode="auto">
            <a:xfrm>
              <a:off x="357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34" name="Text Box 86">
              <a:extLst>
                <a:ext uri="{FF2B5EF4-FFF2-40B4-BE49-F238E27FC236}">
                  <a16:creationId xmlns:a16="http://schemas.microsoft.com/office/drawing/2014/main" id="{4156D99C-9061-CE4C-972A-A1B4275C9158}"/>
                </a:ext>
              </a:extLst>
            </p:cNvPr>
            <p:cNvSpPr txBox="1">
              <a:spLocks noChangeArrowheads="1"/>
            </p:cNvSpPr>
            <p:nvPr/>
          </p:nvSpPr>
          <p:spPr bwMode="auto">
            <a:xfrm>
              <a:off x="367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5" name="Text Box 87">
              <a:extLst>
                <a:ext uri="{FF2B5EF4-FFF2-40B4-BE49-F238E27FC236}">
                  <a16:creationId xmlns:a16="http://schemas.microsoft.com/office/drawing/2014/main" id="{EC835D0A-09A6-1245-9E26-970584F27D88}"/>
                </a:ext>
              </a:extLst>
            </p:cNvPr>
            <p:cNvSpPr txBox="1">
              <a:spLocks noChangeArrowheads="1"/>
            </p:cNvSpPr>
            <p:nvPr/>
          </p:nvSpPr>
          <p:spPr bwMode="auto">
            <a:xfrm>
              <a:off x="378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6" name="Text Box 88">
              <a:extLst>
                <a:ext uri="{FF2B5EF4-FFF2-40B4-BE49-F238E27FC236}">
                  <a16:creationId xmlns:a16="http://schemas.microsoft.com/office/drawing/2014/main" id="{00A0D5CE-EF08-7B4E-A622-8CF1BF67A2C9}"/>
                </a:ext>
              </a:extLst>
            </p:cNvPr>
            <p:cNvSpPr txBox="1">
              <a:spLocks noChangeArrowheads="1"/>
            </p:cNvSpPr>
            <p:nvPr/>
          </p:nvSpPr>
          <p:spPr bwMode="auto">
            <a:xfrm>
              <a:off x="389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37" name="Text Box 89">
              <a:extLst>
                <a:ext uri="{FF2B5EF4-FFF2-40B4-BE49-F238E27FC236}">
                  <a16:creationId xmlns:a16="http://schemas.microsoft.com/office/drawing/2014/main" id="{DB6B7607-E481-BB43-BA89-7751F8BB6E20}"/>
                </a:ext>
              </a:extLst>
            </p:cNvPr>
            <p:cNvSpPr txBox="1">
              <a:spLocks noChangeArrowheads="1"/>
            </p:cNvSpPr>
            <p:nvPr/>
          </p:nvSpPr>
          <p:spPr bwMode="auto">
            <a:xfrm>
              <a:off x="400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8" name="Text Box 90">
              <a:extLst>
                <a:ext uri="{FF2B5EF4-FFF2-40B4-BE49-F238E27FC236}">
                  <a16:creationId xmlns:a16="http://schemas.microsoft.com/office/drawing/2014/main" id="{2687EB4F-0665-2141-A676-D7DB029ECC07}"/>
                </a:ext>
              </a:extLst>
            </p:cNvPr>
            <p:cNvSpPr txBox="1">
              <a:spLocks noChangeArrowheads="1"/>
            </p:cNvSpPr>
            <p:nvPr/>
          </p:nvSpPr>
          <p:spPr bwMode="auto">
            <a:xfrm>
              <a:off x="410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9" name="Text Box 91">
              <a:extLst>
                <a:ext uri="{FF2B5EF4-FFF2-40B4-BE49-F238E27FC236}">
                  <a16:creationId xmlns:a16="http://schemas.microsoft.com/office/drawing/2014/main" id="{DDB24C01-F752-CC41-BB58-C671F3D0D9CF}"/>
                </a:ext>
              </a:extLst>
            </p:cNvPr>
            <p:cNvSpPr txBox="1">
              <a:spLocks noChangeArrowheads="1"/>
            </p:cNvSpPr>
            <p:nvPr/>
          </p:nvSpPr>
          <p:spPr bwMode="auto">
            <a:xfrm>
              <a:off x="421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0" name="Text Box 92">
              <a:extLst>
                <a:ext uri="{FF2B5EF4-FFF2-40B4-BE49-F238E27FC236}">
                  <a16:creationId xmlns:a16="http://schemas.microsoft.com/office/drawing/2014/main" id="{5316D219-D219-C947-9C70-EABC4B6D6654}"/>
                </a:ext>
              </a:extLst>
            </p:cNvPr>
            <p:cNvSpPr txBox="1">
              <a:spLocks noChangeArrowheads="1"/>
            </p:cNvSpPr>
            <p:nvPr/>
          </p:nvSpPr>
          <p:spPr bwMode="auto">
            <a:xfrm>
              <a:off x="432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1" name="Text Box 130">
              <a:extLst>
                <a:ext uri="{FF2B5EF4-FFF2-40B4-BE49-F238E27FC236}">
                  <a16:creationId xmlns:a16="http://schemas.microsoft.com/office/drawing/2014/main" id="{F119A505-4420-E343-B44C-F78B4872B0F5}"/>
                </a:ext>
              </a:extLst>
            </p:cNvPr>
            <p:cNvSpPr txBox="1">
              <a:spLocks noChangeArrowheads="1"/>
            </p:cNvSpPr>
            <p:nvPr/>
          </p:nvSpPr>
          <p:spPr bwMode="auto">
            <a:xfrm>
              <a:off x="57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42" name="Text Box 131">
              <a:extLst>
                <a:ext uri="{FF2B5EF4-FFF2-40B4-BE49-F238E27FC236}">
                  <a16:creationId xmlns:a16="http://schemas.microsoft.com/office/drawing/2014/main" id="{082FAA81-FDAD-4D47-9A12-F193C7D24225}"/>
                </a:ext>
              </a:extLst>
            </p:cNvPr>
            <p:cNvSpPr txBox="1">
              <a:spLocks noChangeArrowheads="1"/>
            </p:cNvSpPr>
            <p:nvPr/>
          </p:nvSpPr>
          <p:spPr bwMode="auto">
            <a:xfrm>
              <a:off x="68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43" name="Text Box 132">
              <a:extLst>
                <a:ext uri="{FF2B5EF4-FFF2-40B4-BE49-F238E27FC236}">
                  <a16:creationId xmlns:a16="http://schemas.microsoft.com/office/drawing/2014/main" id="{658A2B72-B46F-8B4E-954B-0FC0E36DBEDC}"/>
                </a:ext>
              </a:extLst>
            </p:cNvPr>
            <p:cNvSpPr txBox="1">
              <a:spLocks noChangeArrowheads="1"/>
            </p:cNvSpPr>
            <p:nvPr/>
          </p:nvSpPr>
          <p:spPr bwMode="auto">
            <a:xfrm>
              <a:off x="79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4" name="Text Box 133">
              <a:extLst>
                <a:ext uri="{FF2B5EF4-FFF2-40B4-BE49-F238E27FC236}">
                  <a16:creationId xmlns:a16="http://schemas.microsoft.com/office/drawing/2014/main" id="{37D8F0A4-741E-0A41-9166-2E97BF3A595D}"/>
                </a:ext>
              </a:extLst>
            </p:cNvPr>
            <p:cNvSpPr txBox="1">
              <a:spLocks noChangeArrowheads="1"/>
            </p:cNvSpPr>
            <p:nvPr/>
          </p:nvSpPr>
          <p:spPr bwMode="auto">
            <a:xfrm>
              <a:off x="89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5" name="Text Box 134">
              <a:extLst>
                <a:ext uri="{FF2B5EF4-FFF2-40B4-BE49-F238E27FC236}">
                  <a16:creationId xmlns:a16="http://schemas.microsoft.com/office/drawing/2014/main" id="{6837CB89-793C-8244-8AA0-DA6F0A761443}"/>
                </a:ext>
              </a:extLst>
            </p:cNvPr>
            <p:cNvSpPr txBox="1">
              <a:spLocks noChangeArrowheads="1"/>
            </p:cNvSpPr>
            <p:nvPr/>
          </p:nvSpPr>
          <p:spPr bwMode="auto">
            <a:xfrm>
              <a:off x="100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6" name="Text Box 135">
              <a:extLst>
                <a:ext uri="{FF2B5EF4-FFF2-40B4-BE49-F238E27FC236}">
                  <a16:creationId xmlns:a16="http://schemas.microsoft.com/office/drawing/2014/main" id="{754E9B37-BA67-D249-B3B5-3C9CCC0AB4BE}"/>
                </a:ext>
              </a:extLst>
            </p:cNvPr>
            <p:cNvSpPr txBox="1">
              <a:spLocks noChangeArrowheads="1"/>
            </p:cNvSpPr>
            <p:nvPr/>
          </p:nvSpPr>
          <p:spPr bwMode="auto">
            <a:xfrm>
              <a:off x="111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47" name="Text Box 136">
              <a:extLst>
                <a:ext uri="{FF2B5EF4-FFF2-40B4-BE49-F238E27FC236}">
                  <a16:creationId xmlns:a16="http://schemas.microsoft.com/office/drawing/2014/main" id="{53800455-2966-1E40-B271-B7B8C95EEF24}"/>
                </a:ext>
              </a:extLst>
            </p:cNvPr>
            <p:cNvSpPr txBox="1">
              <a:spLocks noChangeArrowheads="1"/>
            </p:cNvSpPr>
            <p:nvPr/>
          </p:nvSpPr>
          <p:spPr bwMode="auto">
            <a:xfrm>
              <a:off x="121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8" name="Text Box 137">
              <a:extLst>
                <a:ext uri="{FF2B5EF4-FFF2-40B4-BE49-F238E27FC236}">
                  <a16:creationId xmlns:a16="http://schemas.microsoft.com/office/drawing/2014/main" id="{9A225190-61BD-1742-82D8-CE8351AA7C97}"/>
                </a:ext>
              </a:extLst>
            </p:cNvPr>
            <p:cNvSpPr txBox="1">
              <a:spLocks noChangeArrowheads="1"/>
            </p:cNvSpPr>
            <p:nvPr/>
          </p:nvSpPr>
          <p:spPr bwMode="auto">
            <a:xfrm>
              <a:off x="132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49" name="Text Box 138">
              <a:extLst>
                <a:ext uri="{FF2B5EF4-FFF2-40B4-BE49-F238E27FC236}">
                  <a16:creationId xmlns:a16="http://schemas.microsoft.com/office/drawing/2014/main" id="{768AB61A-30EE-0A4A-8813-69CE289D7831}"/>
                </a:ext>
              </a:extLst>
            </p:cNvPr>
            <p:cNvSpPr txBox="1">
              <a:spLocks noChangeArrowheads="1"/>
            </p:cNvSpPr>
            <p:nvPr/>
          </p:nvSpPr>
          <p:spPr bwMode="auto">
            <a:xfrm>
              <a:off x="143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0" name="Text Box 139">
              <a:extLst>
                <a:ext uri="{FF2B5EF4-FFF2-40B4-BE49-F238E27FC236}">
                  <a16:creationId xmlns:a16="http://schemas.microsoft.com/office/drawing/2014/main" id="{0640EF14-DF13-9949-B1B0-3ADDFC2FCF13}"/>
                </a:ext>
              </a:extLst>
            </p:cNvPr>
            <p:cNvSpPr txBox="1">
              <a:spLocks noChangeArrowheads="1"/>
            </p:cNvSpPr>
            <p:nvPr/>
          </p:nvSpPr>
          <p:spPr bwMode="auto">
            <a:xfrm>
              <a:off x="153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1" name="Text Box 140">
              <a:extLst>
                <a:ext uri="{FF2B5EF4-FFF2-40B4-BE49-F238E27FC236}">
                  <a16:creationId xmlns:a16="http://schemas.microsoft.com/office/drawing/2014/main" id="{88B0D413-109D-F841-B975-C7C7B3053482}"/>
                </a:ext>
              </a:extLst>
            </p:cNvPr>
            <p:cNvSpPr txBox="1">
              <a:spLocks noChangeArrowheads="1"/>
            </p:cNvSpPr>
            <p:nvPr/>
          </p:nvSpPr>
          <p:spPr bwMode="auto">
            <a:xfrm>
              <a:off x="164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2" name="Text Box 141">
              <a:extLst>
                <a:ext uri="{FF2B5EF4-FFF2-40B4-BE49-F238E27FC236}">
                  <a16:creationId xmlns:a16="http://schemas.microsoft.com/office/drawing/2014/main" id="{E949A66A-7FE2-014D-BD16-0A07BA15C4DD}"/>
                </a:ext>
              </a:extLst>
            </p:cNvPr>
            <p:cNvSpPr txBox="1">
              <a:spLocks noChangeArrowheads="1"/>
            </p:cNvSpPr>
            <p:nvPr/>
          </p:nvSpPr>
          <p:spPr bwMode="auto">
            <a:xfrm>
              <a:off x="175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3" name="Text Box 142">
              <a:extLst>
                <a:ext uri="{FF2B5EF4-FFF2-40B4-BE49-F238E27FC236}">
                  <a16:creationId xmlns:a16="http://schemas.microsoft.com/office/drawing/2014/main" id="{911492A2-2741-404A-AFAB-4CE2F1ECB622}"/>
                </a:ext>
              </a:extLst>
            </p:cNvPr>
            <p:cNvSpPr txBox="1">
              <a:spLocks noChangeArrowheads="1"/>
            </p:cNvSpPr>
            <p:nvPr/>
          </p:nvSpPr>
          <p:spPr bwMode="auto">
            <a:xfrm>
              <a:off x="186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4" name="Text Box 143">
              <a:extLst>
                <a:ext uri="{FF2B5EF4-FFF2-40B4-BE49-F238E27FC236}">
                  <a16:creationId xmlns:a16="http://schemas.microsoft.com/office/drawing/2014/main" id="{5B1814C3-1F62-FF45-959C-306B3450BC30}"/>
                </a:ext>
              </a:extLst>
            </p:cNvPr>
            <p:cNvSpPr txBox="1">
              <a:spLocks noChangeArrowheads="1"/>
            </p:cNvSpPr>
            <p:nvPr/>
          </p:nvSpPr>
          <p:spPr bwMode="auto">
            <a:xfrm>
              <a:off x="196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5" name="Text Box 144">
              <a:extLst>
                <a:ext uri="{FF2B5EF4-FFF2-40B4-BE49-F238E27FC236}">
                  <a16:creationId xmlns:a16="http://schemas.microsoft.com/office/drawing/2014/main" id="{10F50FC0-5A3D-3646-9DD6-3AADFFD30F4D}"/>
                </a:ext>
              </a:extLst>
            </p:cNvPr>
            <p:cNvSpPr txBox="1">
              <a:spLocks noChangeArrowheads="1"/>
            </p:cNvSpPr>
            <p:nvPr/>
          </p:nvSpPr>
          <p:spPr bwMode="auto">
            <a:xfrm>
              <a:off x="207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6" name="Text Box 145">
              <a:extLst>
                <a:ext uri="{FF2B5EF4-FFF2-40B4-BE49-F238E27FC236}">
                  <a16:creationId xmlns:a16="http://schemas.microsoft.com/office/drawing/2014/main" id="{205F355B-63D9-004C-A832-9AF86E990044}"/>
                </a:ext>
              </a:extLst>
            </p:cNvPr>
            <p:cNvSpPr txBox="1">
              <a:spLocks noChangeArrowheads="1"/>
            </p:cNvSpPr>
            <p:nvPr/>
          </p:nvSpPr>
          <p:spPr bwMode="auto">
            <a:xfrm>
              <a:off x="218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7" name="Text Box 146">
              <a:extLst>
                <a:ext uri="{FF2B5EF4-FFF2-40B4-BE49-F238E27FC236}">
                  <a16:creationId xmlns:a16="http://schemas.microsoft.com/office/drawing/2014/main" id="{61C437AB-09DC-2541-9141-0594E3519974}"/>
                </a:ext>
              </a:extLst>
            </p:cNvPr>
            <p:cNvSpPr txBox="1">
              <a:spLocks noChangeArrowheads="1"/>
            </p:cNvSpPr>
            <p:nvPr/>
          </p:nvSpPr>
          <p:spPr bwMode="auto">
            <a:xfrm>
              <a:off x="228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8" name="Text Box 147">
              <a:extLst>
                <a:ext uri="{FF2B5EF4-FFF2-40B4-BE49-F238E27FC236}">
                  <a16:creationId xmlns:a16="http://schemas.microsoft.com/office/drawing/2014/main" id="{A23C4509-EACA-C54F-A3FD-73CFACC4AE9C}"/>
                </a:ext>
              </a:extLst>
            </p:cNvPr>
            <p:cNvSpPr txBox="1">
              <a:spLocks noChangeArrowheads="1"/>
            </p:cNvSpPr>
            <p:nvPr/>
          </p:nvSpPr>
          <p:spPr bwMode="auto">
            <a:xfrm>
              <a:off x="239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59" name="Text Box 148">
              <a:extLst>
                <a:ext uri="{FF2B5EF4-FFF2-40B4-BE49-F238E27FC236}">
                  <a16:creationId xmlns:a16="http://schemas.microsoft.com/office/drawing/2014/main" id="{F1779B0E-9654-974F-982A-690F3C6241F3}"/>
                </a:ext>
              </a:extLst>
            </p:cNvPr>
            <p:cNvSpPr txBox="1">
              <a:spLocks noChangeArrowheads="1"/>
            </p:cNvSpPr>
            <p:nvPr/>
          </p:nvSpPr>
          <p:spPr bwMode="auto">
            <a:xfrm>
              <a:off x="250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0" name="Text Box 149">
              <a:extLst>
                <a:ext uri="{FF2B5EF4-FFF2-40B4-BE49-F238E27FC236}">
                  <a16:creationId xmlns:a16="http://schemas.microsoft.com/office/drawing/2014/main" id="{CDB07458-D0F0-4B4D-B222-A740F95652FA}"/>
                </a:ext>
              </a:extLst>
            </p:cNvPr>
            <p:cNvSpPr txBox="1">
              <a:spLocks noChangeArrowheads="1"/>
            </p:cNvSpPr>
            <p:nvPr/>
          </p:nvSpPr>
          <p:spPr bwMode="auto">
            <a:xfrm>
              <a:off x="260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1" name="Text Box 150">
              <a:extLst>
                <a:ext uri="{FF2B5EF4-FFF2-40B4-BE49-F238E27FC236}">
                  <a16:creationId xmlns:a16="http://schemas.microsoft.com/office/drawing/2014/main" id="{8AFCA5F3-807C-C14C-92FB-92EBA313E278}"/>
                </a:ext>
              </a:extLst>
            </p:cNvPr>
            <p:cNvSpPr txBox="1">
              <a:spLocks noChangeArrowheads="1"/>
            </p:cNvSpPr>
            <p:nvPr/>
          </p:nvSpPr>
          <p:spPr bwMode="auto">
            <a:xfrm>
              <a:off x="271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2" name="Text Box 151">
              <a:extLst>
                <a:ext uri="{FF2B5EF4-FFF2-40B4-BE49-F238E27FC236}">
                  <a16:creationId xmlns:a16="http://schemas.microsoft.com/office/drawing/2014/main" id="{6C3EB5B3-6879-6B44-A111-077DEF656F9C}"/>
                </a:ext>
              </a:extLst>
            </p:cNvPr>
            <p:cNvSpPr txBox="1">
              <a:spLocks noChangeArrowheads="1"/>
            </p:cNvSpPr>
            <p:nvPr/>
          </p:nvSpPr>
          <p:spPr bwMode="auto">
            <a:xfrm>
              <a:off x="282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3" name="Text Box 152">
              <a:extLst>
                <a:ext uri="{FF2B5EF4-FFF2-40B4-BE49-F238E27FC236}">
                  <a16:creationId xmlns:a16="http://schemas.microsoft.com/office/drawing/2014/main" id="{56771AAF-0CC4-C247-A7AC-6F52C90C754D}"/>
                </a:ext>
              </a:extLst>
            </p:cNvPr>
            <p:cNvSpPr txBox="1">
              <a:spLocks noChangeArrowheads="1"/>
            </p:cNvSpPr>
            <p:nvPr/>
          </p:nvSpPr>
          <p:spPr bwMode="auto">
            <a:xfrm>
              <a:off x="293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4" name="Text Box 153">
              <a:extLst>
                <a:ext uri="{FF2B5EF4-FFF2-40B4-BE49-F238E27FC236}">
                  <a16:creationId xmlns:a16="http://schemas.microsoft.com/office/drawing/2014/main" id="{ACBFC6C6-B9BF-D14D-8369-485AEAC4A725}"/>
                </a:ext>
              </a:extLst>
            </p:cNvPr>
            <p:cNvSpPr txBox="1">
              <a:spLocks noChangeArrowheads="1"/>
            </p:cNvSpPr>
            <p:nvPr/>
          </p:nvSpPr>
          <p:spPr bwMode="auto">
            <a:xfrm>
              <a:off x="303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5" name="Text Box 154">
              <a:extLst>
                <a:ext uri="{FF2B5EF4-FFF2-40B4-BE49-F238E27FC236}">
                  <a16:creationId xmlns:a16="http://schemas.microsoft.com/office/drawing/2014/main" id="{EB14F020-2A0A-DC47-8F07-6B350A2811D5}"/>
                </a:ext>
              </a:extLst>
            </p:cNvPr>
            <p:cNvSpPr txBox="1">
              <a:spLocks noChangeArrowheads="1"/>
            </p:cNvSpPr>
            <p:nvPr/>
          </p:nvSpPr>
          <p:spPr bwMode="auto">
            <a:xfrm>
              <a:off x="314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6" name="Text Box 155">
              <a:extLst>
                <a:ext uri="{FF2B5EF4-FFF2-40B4-BE49-F238E27FC236}">
                  <a16:creationId xmlns:a16="http://schemas.microsoft.com/office/drawing/2014/main" id="{F55F2268-0D7C-4E42-BFBD-6A668CB5C5BF}"/>
                </a:ext>
              </a:extLst>
            </p:cNvPr>
            <p:cNvSpPr txBox="1">
              <a:spLocks noChangeArrowheads="1"/>
            </p:cNvSpPr>
            <p:nvPr/>
          </p:nvSpPr>
          <p:spPr bwMode="auto">
            <a:xfrm>
              <a:off x="325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7" name="Text Box 156">
              <a:extLst>
                <a:ext uri="{FF2B5EF4-FFF2-40B4-BE49-F238E27FC236}">
                  <a16:creationId xmlns:a16="http://schemas.microsoft.com/office/drawing/2014/main" id="{3FCF5213-C00C-724E-B3DE-2767F08334F1}"/>
                </a:ext>
              </a:extLst>
            </p:cNvPr>
            <p:cNvSpPr txBox="1">
              <a:spLocks noChangeArrowheads="1"/>
            </p:cNvSpPr>
            <p:nvPr/>
          </p:nvSpPr>
          <p:spPr bwMode="auto">
            <a:xfrm>
              <a:off x="335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68" name="Text Box 157">
              <a:extLst>
                <a:ext uri="{FF2B5EF4-FFF2-40B4-BE49-F238E27FC236}">
                  <a16:creationId xmlns:a16="http://schemas.microsoft.com/office/drawing/2014/main" id="{F6B7C795-FAE7-674E-B54A-4A3997E41D8E}"/>
                </a:ext>
              </a:extLst>
            </p:cNvPr>
            <p:cNvSpPr txBox="1">
              <a:spLocks noChangeArrowheads="1"/>
            </p:cNvSpPr>
            <p:nvPr/>
          </p:nvSpPr>
          <p:spPr bwMode="auto">
            <a:xfrm>
              <a:off x="346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69" name="Text Box 158">
              <a:extLst>
                <a:ext uri="{FF2B5EF4-FFF2-40B4-BE49-F238E27FC236}">
                  <a16:creationId xmlns:a16="http://schemas.microsoft.com/office/drawing/2014/main" id="{279BC482-7181-5B40-824D-149ABCD7F7A2}"/>
                </a:ext>
              </a:extLst>
            </p:cNvPr>
            <p:cNvSpPr txBox="1">
              <a:spLocks noChangeArrowheads="1"/>
            </p:cNvSpPr>
            <p:nvPr/>
          </p:nvSpPr>
          <p:spPr bwMode="auto">
            <a:xfrm>
              <a:off x="357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0" name="Text Box 159">
              <a:extLst>
                <a:ext uri="{FF2B5EF4-FFF2-40B4-BE49-F238E27FC236}">
                  <a16:creationId xmlns:a16="http://schemas.microsoft.com/office/drawing/2014/main" id="{44442E3C-F336-0E46-8428-8C0B4D0C57BE}"/>
                </a:ext>
              </a:extLst>
            </p:cNvPr>
            <p:cNvSpPr txBox="1">
              <a:spLocks noChangeArrowheads="1"/>
            </p:cNvSpPr>
            <p:nvPr/>
          </p:nvSpPr>
          <p:spPr bwMode="auto">
            <a:xfrm>
              <a:off x="367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1" name="Text Box 160">
              <a:extLst>
                <a:ext uri="{FF2B5EF4-FFF2-40B4-BE49-F238E27FC236}">
                  <a16:creationId xmlns:a16="http://schemas.microsoft.com/office/drawing/2014/main" id="{89316103-F323-C44D-A554-650884DFFB9B}"/>
                </a:ext>
              </a:extLst>
            </p:cNvPr>
            <p:cNvSpPr txBox="1">
              <a:spLocks noChangeArrowheads="1"/>
            </p:cNvSpPr>
            <p:nvPr/>
          </p:nvSpPr>
          <p:spPr bwMode="auto">
            <a:xfrm>
              <a:off x="378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2" name="Text Box 161">
              <a:extLst>
                <a:ext uri="{FF2B5EF4-FFF2-40B4-BE49-F238E27FC236}">
                  <a16:creationId xmlns:a16="http://schemas.microsoft.com/office/drawing/2014/main" id="{A89CE06A-C1D3-0640-8D25-FF9CDAA31816}"/>
                </a:ext>
              </a:extLst>
            </p:cNvPr>
            <p:cNvSpPr txBox="1">
              <a:spLocks noChangeArrowheads="1"/>
            </p:cNvSpPr>
            <p:nvPr/>
          </p:nvSpPr>
          <p:spPr bwMode="auto">
            <a:xfrm>
              <a:off x="389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3" name="Text Box 162">
              <a:extLst>
                <a:ext uri="{FF2B5EF4-FFF2-40B4-BE49-F238E27FC236}">
                  <a16:creationId xmlns:a16="http://schemas.microsoft.com/office/drawing/2014/main" id="{52E2D590-0C75-2B44-9181-6AAAE969D4CE}"/>
                </a:ext>
              </a:extLst>
            </p:cNvPr>
            <p:cNvSpPr txBox="1">
              <a:spLocks noChangeArrowheads="1"/>
            </p:cNvSpPr>
            <p:nvPr/>
          </p:nvSpPr>
          <p:spPr bwMode="auto">
            <a:xfrm>
              <a:off x="400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4" name="Text Box 163">
              <a:extLst>
                <a:ext uri="{FF2B5EF4-FFF2-40B4-BE49-F238E27FC236}">
                  <a16:creationId xmlns:a16="http://schemas.microsoft.com/office/drawing/2014/main" id="{BAF806AA-9F80-3B45-940D-51588FD56B4B}"/>
                </a:ext>
              </a:extLst>
            </p:cNvPr>
            <p:cNvSpPr txBox="1">
              <a:spLocks noChangeArrowheads="1"/>
            </p:cNvSpPr>
            <p:nvPr/>
          </p:nvSpPr>
          <p:spPr bwMode="auto">
            <a:xfrm>
              <a:off x="410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75" name="Text Box 164">
              <a:extLst>
                <a:ext uri="{FF2B5EF4-FFF2-40B4-BE49-F238E27FC236}">
                  <a16:creationId xmlns:a16="http://schemas.microsoft.com/office/drawing/2014/main" id="{3732EC12-A568-F446-AD07-5A2E6AACA36E}"/>
                </a:ext>
              </a:extLst>
            </p:cNvPr>
            <p:cNvSpPr txBox="1">
              <a:spLocks noChangeArrowheads="1"/>
            </p:cNvSpPr>
            <p:nvPr/>
          </p:nvSpPr>
          <p:spPr bwMode="auto">
            <a:xfrm>
              <a:off x="421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76" name="Text Box 165">
              <a:extLst>
                <a:ext uri="{FF2B5EF4-FFF2-40B4-BE49-F238E27FC236}">
                  <a16:creationId xmlns:a16="http://schemas.microsoft.com/office/drawing/2014/main" id="{D2581D3D-53DC-7F40-B150-6BE20A1D5CA7}"/>
                </a:ext>
              </a:extLst>
            </p:cNvPr>
            <p:cNvSpPr txBox="1">
              <a:spLocks noChangeArrowheads="1"/>
            </p:cNvSpPr>
            <p:nvPr/>
          </p:nvSpPr>
          <p:spPr bwMode="auto">
            <a:xfrm>
              <a:off x="432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7" name="Text Box 166">
              <a:extLst>
                <a:ext uri="{FF2B5EF4-FFF2-40B4-BE49-F238E27FC236}">
                  <a16:creationId xmlns:a16="http://schemas.microsoft.com/office/drawing/2014/main" id="{E5F5F96F-76F4-AA42-819C-67423B66FBEC}"/>
                </a:ext>
              </a:extLst>
            </p:cNvPr>
            <p:cNvSpPr txBox="1">
              <a:spLocks noChangeArrowheads="1"/>
            </p:cNvSpPr>
            <p:nvPr/>
          </p:nvSpPr>
          <p:spPr bwMode="auto">
            <a:xfrm>
              <a:off x="57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8" name="Text Box 167">
              <a:extLst>
                <a:ext uri="{FF2B5EF4-FFF2-40B4-BE49-F238E27FC236}">
                  <a16:creationId xmlns:a16="http://schemas.microsoft.com/office/drawing/2014/main" id="{8533ACFC-80D0-384C-AD72-434F7E763EF6}"/>
                </a:ext>
              </a:extLst>
            </p:cNvPr>
            <p:cNvSpPr txBox="1">
              <a:spLocks noChangeArrowheads="1"/>
            </p:cNvSpPr>
            <p:nvPr/>
          </p:nvSpPr>
          <p:spPr bwMode="auto">
            <a:xfrm>
              <a:off x="68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9" name="Text Box 168">
              <a:extLst>
                <a:ext uri="{FF2B5EF4-FFF2-40B4-BE49-F238E27FC236}">
                  <a16:creationId xmlns:a16="http://schemas.microsoft.com/office/drawing/2014/main" id="{59EFECCF-4003-0542-89A0-7C54EFA6E1E2}"/>
                </a:ext>
              </a:extLst>
            </p:cNvPr>
            <p:cNvSpPr txBox="1">
              <a:spLocks noChangeArrowheads="1"/>
            </p:cNvSpPr>
            <p:nvPr/>
          </p:nvSpPr>
          <p:spPr bwMode="auto">
            <a:xfrm>
              <a:off x="79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0" name="Text Box 169">
              <a:extLst>
                <a:ext uri="{FF2B5EF4-FFF2-40B4-BE49-F238E27FC236}">
                  <a16:creationId xmlns:a16="http://schemas.microsoft.com/office/drawing/2014/main" id="{38E84473-5C87-F348-8E4C-D7C742DAB045}"/>
                </a:ext>
              </a:extLst>
            </p:cNvPr>
            <p:cNvSpPr txBox="1">
              <a:spLocks noChangeArrowheads="1"/>
            </p:cNvSpPr>
            <p:nvPr/>
          </p:nvSpPr>
          <p:spPr bwMode="auto">
            <a:xfrm>
              <a:off x="89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1" name="Text Box 170">
              <a:extLst>
                <a:ext uri="{FF2B5EF4-FFF2-40B4-BE49-F238E27FC236}">
                  <a16:creationId xmlns:a16="http://schemas.microsoft.com/office/drawing/2014/main" id="{5F3E92E2-8AEB-124F-9F10-BEB711EB77C0}"/>
                </a:ext>
              </a:extLst>
            </p:cNvPr>
            <p:cNvSpPr txBox="1">
              <a:spLocks noChangeArrowheads="1"/>
            </p:cNvSpPr>
            <p:nvPr/>
          </p:nvSpPr>
          <p:spPr bwMode="auto">
            <a:xfrm>
              <a:off x="100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2" name="Text Box 171">
              <a:extLst>
                <a:ext uri="{FF2B5EF4-FFF2-40B4-BE49-F238E27FC236}">
                  <a16:creationId xmlns:a16="http://schemas.microsoft.com/office/drawing/2014/main" id="{314BCA9D-CAAE-1B45-AD6A-870B41197A3A}"/>
                </a:ext>
              </a:extLst>
            </p:cNvPr>
            <p:cNvSpPr txBox="1">
              <a:spLocks noChangeArrowheads="1"/>
            </p:cNvSpPr>
            <p:nvPr/>
          </p:nvSpPr>
          <p:spPr bwMode="auto">
            <a:xfrm>
              <a:off x="111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3" name="Text Box 172">
              <a:extLst>
                <a:ext uri="{FF2B5EF4-FFF2-40B4-BE49-F238E27FC236}">
                  <a16:creationId xmlns:a16="http://schemas.microsoft.com/office/drawing/2014/main" id="{41003D9F-D588-EA4C-8343-C57CC8C6C14A}"/>
                </a:ext>
              </a:extLst>
            </p:cNvPr>
            <p:cNvSpPr txBox="1">
              <a:spLocks noChangeArrowheads="1"/>
            </p:cNvSpPr>
            <p:nvPr/>
          </p:nvSpPr>
          <p:spPr bwMode="auto">
            <a:xfrm>
              <a:off x="121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4" name="Text Box 173">
              <a:extLst>
                <a:ext uri="{FF2B5EF4-FFF2-40B4-BE49-F238E27FC236}">
                  <a16:creationId xmlns:a16="http://schemas.microsoft.com/office/drawing/2014/main" id="{4896A408-3A89-604C-BB26-177595622523}"/>
                </a:ext>
              </a:extLst>
            </p:cNvPr>
            <p:cNvSpPr txBox="1">
              <a:spLocks noChangeArrowheads="1"/>
            </p:cNvSpPr>
            <p:nvPr/>
          </p:nvSpPr>
          <p:spPr bwMode="auto">
            <a:xfrm>
              <a:off x="132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5" name="Text Box 174">
              <a:extLst>
                <a:ext uri="{FF2B5EF4-FFF2-40B4-BE49-F238E27FC236}">
                  <a16:creationId xmlns:a16="http://schemas.microsoft.com/office/drawing/2014/main" id="{ECE0CEC8-BC12-0B4A-B319-117CE91C89BD}"/>
                </a:ext>
              </a:extLst>
            </p:cNvPr>
            <p:cNvSpPr txBox="1">
              <a:spLocks noChangeArrowheads="1"/>
            </p:cNvSpPr>
            <p:nvPr/>
          </p:nvSpPr>
          <p:spPr bwMode="auto">
            <a:xfrm>
              <a:off x="143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86" name="Text Box 175">
              <a:extLst>
                <a:ext uri="{FF2B5EF4-FFF2-40B4-BE49-F238E27FC236}">
                  <a16:creationId xmlns:a16="http://schemas.microsoft.com/office/drawing/2014/main" id="{4704E5B4-6198-F54B-87C7-BD95D82329DC}"/>
                </a:ext>
              </a:extLst>
            </p:cNvPr>
            <p:cNvSpPr txBox="1">
              <a:spLocks noChangeArrowheads="1"/>
            </p:cNvSpPr>
            <p:nvPr/>
          </p:nvSpPr>
          <p:spPr bwMode="auto">
            <a:xfrm>
              <a:off x="153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7" name="Text Box 176">
              <a:extLst>
                <a:ext uri="{FF2B5EF4-FFF2-40B4-BE49-F238E27FC236}">
                  <a16:creationId xmlns:a16="http://schemas.microsoft.com/office/drawing/2014/main" id="{45100ABF-53C0-4941-998A-1594523779C5}"/>
                </a:ext>
              </a:extLst>
            </p:cNvPr>
            <p:cNvSpPr txBox="1">
              <a:spLocks noChangeArrowheads="1"/>
            </p:cNvSpPr>
            <p:nvPr/>
          </p:nvSpPr>
          <p:spPr bwMode="auto">
            <a:xfrm>
              <a:off x="164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88" name="Text Box 177">
              <a:extLst>
                <a:ext uri="{FF2B5EF4-FFF2-40B4-BE49-F238E27FC236}">
                  <a16:creationId xmlns:a16="http://schemas.microsoft.com/office/drawing/2014/main" id="{70C9F652-FFA8-A146-A922-FD55C724B621}"/>
                </a:ext>
              </a:extLst>
            </p:cNvPr>
            <p:cNvSpPr txBox="1">
              <a:spLocks noChangeArrowheads="1"/>
            </p:cNvSpPr>
            <p:nvPr/>
          </p:nvSpPr>
          <p:spPr bwMode="auto">
            <a:xfrm>
              <a:off x="175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9" name="Text Box 178">
              <a:extLst>
                <a:ext uri="{FF2B5EF4-FFF2-40B4-BE49-F238E27FC236}">
                  <a16:creationId xmlns:a16="http://schemas.microsoft.com/office/drawing/2014/main" id="{7A103DFE-FF06-C54B-98F0-883E12217E35}"/>
                </a:ext>
              </a:extLst>
            </p:cNvPr>
            <p:cNvSpPr txBox="1">
              <a:spLocks noChangeArrowheads="1"/>
            </p:cNvSpPr>
            <p:nvPr/>
          </p:nvSpPr>
          <p:spPr bwMode="auto">
            <a:xfrm>
              <a:off x="186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0" name="Text Box 179">
              <a:extLst>
                <a:ext uri="{FF2B5EF4-FFF2-40B4-BE49-F238E27FC236}">
                  <a16:creationId xmlns:a16="http://schemas.microsoft.com/office/drawing/2014/main" id="{78CA6468-1F14-3A46-9422-F0AC6F2F2FFE}"/>
                </a:ext>
              </a:extLst>
            </p:cNvPr>
            <p:cNvSpPr txBox="1">
              <a:spLocks noChangeArrowheads="1"/>
            </p:cNvSpPr>
            <p:nvPr/>
          </p:nvSpPr>
          <p:spPr bwMode="auto">
            <a:xfrm>
              <a:off x="196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91" name="Text Box 180">
              <a:extLst>
                <a:ext uri="{FF2B5EF4-FFF2-40B4-BE49-F238E27FC236}">
                  <a16:creationId xmlns:a16="http://schemas.microsoft.com/office/drawing/2014/main" id="{BC1564E0-C2C8-FE4D-9ED7-C8D4A862910D}"/>
                </a:ext>
              </a:extLst>
            </p:cNvPr>
            <p:cNvSpPr txBox="1">
              <a:spLocks noChangeArrowheads="1"/>
            </p:cNvSpPr>
            <p:nvPr/>
          </p:nvSpPr>
          <p:spPr bwMode="auto">
            <a:xfrm>
              <a:off x="207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2" name="Text Box 181">
              <a:extLst>
                <a:ext uri="{FF2B5EF4-FFF2-40B4-BE49-F238E27FC236}">
                  <a16:creationId xmlns:a16="http://schemas.microsoft.com/office/drawing/2014/main" id="{DBDDAE52-3C13-D54C-859F-381F9936EE9F}"/>
                </a:ext>
              </a:extLst>
            </p:cNvPr>
            <p:cNvSpPr txBox="1">
              <a:spLocks noChangeArrowheads="1"/>
            </p:cNvSpPr>
            <p:nvPr/>
          </p:nvSpPr>
          <p:spPr bwMode="auto">
            <a:xfrm>
              <a:off x="218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3" name="Text Box 182">
              <a:extLst>
                <a:ext uri="{FF2B5EF4-FFF2-40B4-BE49-F238E27FC236}">
                  <a16:creationId xmlns:a16="http://schemas.microsoft.com/office/drawing/2014/main" id="{F1288A87-1F32-304D-95E9-3A05B18AC9A8}"/>
                </a:ext>
              </a:extLst>
            </p:cNvPr>
            <p:cNvSpPr txBox="1">
              <a:spLocks noChangeArrowheads="1"/>
            </p:cNvSpPr>
            <p:nvPr/>
          </p:nvSpPr>
          <p:spPr bwMode="auto">
            <a:xfrm>
              <a:off x="228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94" name="Text Box 183">
              <a:extLst>
                <a:ext uri="{FF2B5EF4-FFF2-40B4-BE49-F238E27FC236}">
                  <a16:creationId xmlns:a16="http://schemas.microsoft.com/office/drawing/2014/main" id="{3CD0E5BE-FC40-6B41-839B-8734324B3386}"/>
                </a:ext>
              </a:extLst>
            </p:cNvPr>
            <p:cNvSpPr txBox="1">
              <a:spLocks noChangeArrowheads="1"/>
            </p:cNvSpPr>
            <p:nvPr/>
          </p:nvSpPr>
          <p:spPr bwMode="auto">
            <a:xfrm>
              <a:off x="239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5" name="Text Box 184">
              <a:extLst>
                <a:ext uri="{FF2B5EF4-FFF2-40B4-BE49-F238E27FC236}">
                  <a16:creationId xmlns:a16="http://schemas.microsoft.com/office/drawing/2014/main" id="{6BA54071-2FA2-7045-93D6-9AB22F5A5388}"/>
                </a:ext>
              </a:extLst>
            </p:cNvPr>
            <p:cNvSpPr txBox="1">
              <a:spLocks noChangeArrowheads="1"/>
            </p:cNvSpPr>
            <p:nvPr/>
          </p:nvSpPr>
          <p:spPr bwMode="auto">
            <a:xfrm>
              <a:off x="250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6" name="Text Box 185">
              <a:extLst>
                <a:ext uri="{FF2B5EF4-FFF2-40B4-BE49-F238E27FC236}">
                  <a16:creationId xmlns:a16="http://schemas.microsoft.com/office/drawing/2014/main" id="{3DA5DFD9-7935-C147-A36D-BD823C953C5E}"/>
                </a:ext>
              </a:extLst>
            </p:cNvPr>
            <p:cNvSpPr txBox="1">
              <a:spLocks noChangeArrowheads="1"/>
            </p:cNvSpPr>
            <p:nvPr/>
          </p:nvSpPr>
          <p:spPr bwMode="auto">
            <a:xfrm>
              <a:off x="260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7" name="Text Box 186">
              <a:extLst>
                <a:ext uri="{FF2B5EF4-FFF2-40B4-BE49-F238E27FC236}">
                  <a16:creationId xmlns:a16="http://schemas.microsoft.com/office/drawing/2014/main" id="{1AC1EF3C-DB4C-304F-9255-5F7826359111}"/>
                </a:ext>
              </a:extLst>
            </p:cNvPr>
            <p:cNvSpPr txBox="1">
              <a:spLocks noChangeArrowheads="1"/>
            </p:cNvSpPr>
            <p:nvPr/>
          </p:nvSpPr>
          <p:spPr bwMode="auto">
            <a:xfrm>
              <a:off x="271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8" name="Text Box 187">
              <a:extLst>
                <a:ext uri="{FF2B5EF4-FFF2-40B4-BE49-F238E27FC236}">
                  <a16:creationId xmlns:a16="http://schemas.microsoft.com/office/drawing/2014/main" id="{B7C57C98-25D2-3E47-BBE2-793FFA9C60D9}"/>
                </a:ext>
              </a:extLst>
            </p:cNvPr>
            <p:cNvSpPr txBox="1">
              <a:spLocks noChangeArrowheads="1"/>
            </p:cNvSpPr>
            <p:nvPr/>
          </p:nvSpPr>
          <p:spPr bwMode="auto">
            <a:xfrm>
              <a:off x="282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9" name="Text Box 188">
              <a:extLst>
                <a:ext uri="{FF2B5EF4-FFF2-40B4-BE49-F238E27FC236}">
                  <a16:creationId xmlns:a16="http://schemas.microsoft.com/office/drawing/2014/main" id="{C1E5A9BA-AF35-014E-ABBA-3FA7A21FD49D}"/>
                </a:ext>
              </a:extLst>
            </p:cNvPr>
            <p:cNvSpPr txBox="1">
              <a:spLocks noChangeArrowheads="1"/>
            </p:cNvSpPr>
            <p:nvPr/>
          </p:nvSpPr>
          <p:spPr bwMode="auto">
            <a:xfrm>
              <a:off x="293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00" name="Text Box 189">
              <a:extLst>
                <a:ext uri="{FF2B5EF4-FFF2-40B4-BE49-F238E27FC236}">
                  <a16:creationId xmlns:a16="http://schemas.microsoft.com/office/drawing/2014/main" id="{82198599-0CA6-1149-B3E7-2DD111F6BC79}"/>
                </a:ext>
              </a:extLst>
            </p:cNvPr>
            <p:cNvSpPr txBox="1">
              <a:spLocks noChangeArrowheads="1"/>
            </p:cNvSpPr>
            <p:nvPr/>
          </p:nvSpPr>
          <p:spPr bwMode="auto">
            <a:xfrm>
              <a:off x="303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01" name="Text Box 190">
              <a:extLst>
                <a:ext uri="{FF2B5EF4-FFF2-40B4-BE49-F238E27FC236}">
                  <a16:creationId xmlns:a16="http://schemas.microsoft.com/office/drawing/2014/main" id="{4CC00AEB-7647-524F-AF86-D0125B3B9F13}"/>
                </a:ext>
              </a:extLst>
            </p:cNvPr>
            <p:cNvSpPr txBox="1">
              <a:spLocks noChangeArrowheads="1"/>
            </p:cNvSpPr>
            <p:nvPr/>
          </p:nvSpPr>
          <p:spPr bwMode="auto">
            <a:xfrm>
              <a:off x="314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2" name="Text Box 191">
              <a:extLst>
                <a:ext uri="{FF2B5EF4-FFF2-40B4-BE49-F238E27FC236}">
                  <a16:creationId xmlns:a16="http://schemas.microsoft.com/office/drawing/2014/main" id="{7CD92BA7-67CF-BC46-9E99-3B8D0E0383C5}"/>
                </a:ext>
              </a:extLst>
            </p:cNvPr>
            <p:cNvSpPr txBox="1">
              <a:spLocks noChangeArrowheads="1"/>
            </p:cNvSpPr>
            <p:nvPr/>
          </p:nvSpPr>
          <p:spPr bwMode="auto">
            <a:xfrm>
              <a:off x="325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03" name="Text Box 192">
              <a:extLst>
                <a:ext uri="{FF2B5EF4-FFF2-40B4-BE49-F238E27FC236}">
                  <a16:creationId xmlns:a16="http://schemas.microsoft.com/office/drawing/2014/main" id="{2BAF7C7C-61CF-4D4A-B4EC-B3197032635D}"/>
                </a:ext>
              </a:extLst>
            </p:cNvPr>
            <p:cNvSpPr txBox="1">
              <a:spLocks noChangeArrowheads="1"/>
            </p:cNvSpPr>
            <p:nvPr/>
          </p:nvSpPr>
          <p:spPr bwMode="auto">
            <a:xfrm>
              <a:off x="335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4" name="Text Box 193">
              <a:extLst>
                <a:ext uri="{FF2B5EF4-FFF2-40B4-BE49-F238E27FC236}">
                  <a16:creationId xmlns:a16="http://schemas.microsoft.com/office/drawing/2014/main" id="{C1A6C9DB-DD33-F940-BEDA-6F5DFFA0FB07}"/>
                </a:ext>
              </a:extLst>
            </p:cNvPr>
            <p:cNvSpPr txBox="1">
              <a:spLocks noChangeArrowheads="1"/>
            </p:cNvSpPr>
            <p:nvPr/>
          </p:nvSpPr>
          <p:spPr bwMode="auto">
            <a:xfrm>
              <a:off x="346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05" name="Text Box 194">
              <a:extLst>
                <a:ext uri="{FF2B5EF4-FFF2-40B4-BE49-F238E27FC236}">
                  <a16:creationId xmlns:a16="http://schemas.microsoft.com/office/drawing/2014/main" id="{186D19D3-9647-554F-95DA-80BBDF278A20}"/>
                </a:ext>
              </a:extLst>
            </p:cNvPr>
            <p:cNvSpPr txBox="1">
              <a:spLocks noChangeArrowheads="1"/>
            </p:cNvSpPr>
            <p:nvPr/>
          </p:nvSpPr>
          <p:spPr bwMode="auto">
            <a:xfrm>
              <a:off x="357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6" name="Text Box 195">
              <a:extLst>
                <a:ext uri="{FF2B5EF4-FFF2-40B4-BE49-F238E27FC236}">
                  <a16:creationId xmlns:a16="http://schemas.microsoft.com/office/drawing/2014/main" id="{CEA07C1C-1684-BE4A-A8A9-6DE021F0EE7D}"/>
                </a:ext>
              </a:extLst>
            </p:cNvPr>
            <p:cNvSpPr txBox="1">
              <a:spLocks noChangeArrowheads="1"/>
            </p:cNvSpPr>
            <p:nvPr/>
          </p:nvSpPr>
          <p:spPr bwMode="auto">
            <a:xfrm>
              <a:off x="367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7" name="Text Box 196">
              <a:extLst>
                <a:ext uri="{FF2B5EF4-FFF2-40B4-BE49-F238E27FC236}">
                  <a16:creationId xmlns:a16="http://schemas.microsoft.com/office/drawing/2014/main" id="{8DE94519-B62E-CE49-A1C8-D00C8EB6B61D}"/>
                </a:ext>
              </a:extLst>
            </p:cNvPr>
            <p:cNvSpPr txBox="1">
              <a:spLocks noChangeArrowheads="1"/>
            </p:cNvSpPr>
            <p:nvPr/>
          </p:nvSpPr>
          <p:spPr bwMode="auto">
            <a:xfrm>
              <a:off x="378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8" name="Text Box 197">
              <a:extLst>
                <a:ext uri="{FF2B5EF4-FFF2-40B4-BE49-F238E27FC236}">
                  <a16:creationId xmlns:a16="http://schemas.microsoft.com/office/drawing/2014/main" id="{44AFB5CE-EBA0-3943-AFE6-BDEC46F8EF93}"/>
                </a:ext>
              </a:extLst>
            </p:cNvPr>
            <p:cNvSpPr txBox="1">
              <a:spLocks noChangeArrowheads="1"/>
            </p:cNvSpPr>
            <p:nvPr/>
          </p:nvSpPr>
          <p:spPr bwMode="auto">
            <a:xfrm>
              <a:off x="389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9" name="Text Box 198">
              <a:extLst>
                <a:ext uri="{FF2B5EF4-FFF2-40B4-BE49-F238E27FC236}">
                  <a16:creationId xmlns:a16="http://schemas.microsoft.com/office/drawing/2014/main" id="{A900129A-B457-8045-B6E0-DFC6E780E3AC}"/>
                </a:ext>
              </a:extLst>
            </p:cNvPr>
            <p:cNvSpPr txBox="1">
              <a:spLocks noChangeArrowheads="1"/>
            </p:cNvSpPr>
            <p:nvPr/>
          </p:nvSpPr>
          <p:spPr bwMode="auto">
            <a:xfrm>
              <a:off x="400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0" name="Text Box 199">
              <a:extLst>
                <a:ext uri="{FF2B5EF4-FFF2-40B4-BE49-F238E27FC236}">
                  <a16:creationId xmlns:a16="http://schemas.microsoft.com/office/drawing/2014/main" id="{CB749E3C-6F24-EB45-B4F5-489A234AC635}"/>
                </a:ext>
              </a:extLst>
            </p:cNvPr>
            <p:cNvSpPr txBox="1">
              <a:spLocks noChangeArrowheads="1"/>
            </p:cNvSpPr>
            <p:nvPr/>
          </p:nvSpPr>
          <p:spPr bwMode="auto">
            <a:xfrm>
              <a:off x="410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1" name="Text Box 200">
              <a:extLst>
                <a:ext uri="{FF2B5EF4-FFF2-40B4-BE49-F238E27FC236}">
                  <a16:creationId xmlns:a16="http://schemas.microsoft.com/office/drawing/2014/main" id="{9A584BA9-43C1-A741-9338-9572252308AB}"/>
                </a:ext>
              </a:extLst>
            </p:cNvPr>
            <p:cNvSpPr txBox="1">
              <a:spLocks noChangeArrowheads="1"/>
            </p:cNvSpPr>
            <p:nvPr/>
          </p:nvSpPr>
          <p:spPr bwMode="auto">
            <a:xfrm>
              <a:off x="421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2" name="Text Box 201">
              <a:extLst>
                <a:ext uri="{FF2B5EF4-FFF2-40B4-BE49-F238E27FC236}">
                  <a16:creationId xmlns:a16="http://schemas.microsoft.com/office/drawing/2014/main" id="{4B47B6A2-1933-2F4A-99E4-E981AD51126D}"/>
                </a:ext>
              </a:extLst>
            </p:cNvPr>
            <p:cNvSpPr txBox="1">
              <a:spLocks noChangeArrowheads="1"/>
            </p:cNvSpPr>
            <p:nvPr/>
          </p:nvSpPr>
          <p:spPr bwMode="auto">
            <a:xfrm>
              <a:off x="432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3" name="Text Box 202">
              <a:extLst>
                <a:ext uri="{FF2B5EF4-FFF2-40B4-BE49-F238E27FC236}">
                  <a16:creationId xmlns:a16="http://schemas.microsoft.com/office/drawing/2014/main" id="{F4949E00-3F3B-AF46-AC42-320F2F735F2C}"/>
                </a:ext>
              </a:extLst>
            </p:cNvPr>
            <p:cNvSpPr txBox="1">
              <a:spLocks noChangeArrowheads="1"/>
            </p:cNvSpPr>
            <p:nvPr/>
          </p:nvSpPr>
          <p:spPr bwMode="auto">
            <a:xfrm>
              <a:off x="57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4" name="Text Box 203">
              <a:extLst>
                <a:ext uri="{FF2B5EF4-FFF2-40B4-BE49-F238E27FC236}">
                  <a16:creationId xmlns:a16="http://schemas.microsoft.com/office/drawing/2014/main" id="{FCB7433E-FD0A-1044-AF41-FE42759A6E5F}"/>
                </a:ext>
              </a:extLst>
            </p:cNvPr>
            <p:cNvSpPr txBox="1">
              <a:spLocks noChangeArrowheads="1"/>
            </p:cNvSpPr>
            <p:nvPr/>
          </p:nvSpPr>
          <p:spPr bwMode="auto">
            <a:xfrm>
              <a:off x="68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5" name="Text Box 204">
              <a:extLst>
                <a:ext uri="{FF2B5EF4-FFF2-40B4-BE49-F238E27FC236}">
                  <a16:creationId xmlns:a16="http://schemas.microsoft.com/office/drawing/2014/main" id="{5A3E9EFB-7FDF-4944-B6B2-8DE4780AEFF4}"/>
                </a:ext>
              </a:extLst>
            </p:cNvPr>
            <p:cNvSpPr txBox="1">
              <a:spLocks noChangeArrowheads="1"/>
            </p:cNvSpPr>
            <p:nvPr/>
          </p:nvSpPr>
          <p:spPr bwMode="auto">
            <a:xfrm>
              <a:off x="79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6" name="Text Box 205">
              <a:extLst>
                <a:ext uri="{FF2B5EF4-FFF2-40B4-BE49-F238E27FC236}">
                  <a16:creationId xmlns:a16="http://schemas.microsoft.com/office/drawing/2014/main" id="{16BB9657-8F98-B94C-80E2-C58265174CF5}"/>
                </a:ext>
              </a:extLst>
            </p:cNvPr>
            <p:cNvSpPr txBox="1">
              <a:spLocks noChangeArrowheads="1"/>
            </p:cNvSpPr>
            <p:nvPr/>
          </p:nvSpPr>
          <p:spPr bwMode="auto">
            <a:xfrm>
              <a:off x="89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7" name="Text Box 206">
              <a:extLst>
                <a:ext uri="{FF2B5EF4-FFF2-40B4-BE49-F238E27FC236}">
                  <a16:creationId xmlns:a16="http://schemas.microsoft.com/office/drawing/2014/main" id="{E4EC99F4-7C2F-5248-B38A-690C14CC7D7E}"/>
                </a:ext>
              </a:extLst>
            </p:cNvPr>
            <p:cNvSpPr txBox="1">
              <a:spLocks noChangeArrowheads="1"/>
            </p:cNvSpPr>
            <p:nvPr/>
          </p:nvSpPr>
          <p:spPr bwMode="auto">
            <a:xfrm>
              <a:off x="100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18" name="Text Box 207">
              <a:extLst>
                <a:ext uri="{FF2B5EF4-FFF2-40B4-BE49-F238E27FC236}">
                  <a16:creationId xmlns:a16="http://schemas.microsoft.com/office/drawing/2014/main" id="{FA6CBC24-E171-6240-8A2F-132D80C53A40}"/>
                </a:ext>
              </a:extLst>
            </p:cNvPr>
            <p:cNvSpPr txBox="1">
              <a:spLocks noChangeArrowheads="1"/>
            </p:cNvSpPr>
            <p:nvPr/>
          </p:nvSpPr>
          <p:spPr bwMode="auto">
            <a:xfrm>
              <a:off x="111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19" name="Text Box 208">
              <a:extLst>
                <a:ext uri="{FF2B5EF4-FFF2-40B4-BE49-F238E27FC236}">
                  <a16:creationId xmlns:a16="http://schemas.microsoft.com/office/drawing/2014/main" id="{6CDB7D38-BCB4-5C47-9C82-901023E2DD68}"/>
                </a:ext>
              </a:extLst>
            </p:cNvPr>
            <p:cNvSpPr txBox="1">
              <a:spLocks noChangeArrowheads="1"/>
            </p:cNvSpPr>
            <p:nvPr/>
          </p:nvSpPr>
          <p:spPr bwMode="auto">
            <a:xfrm>
              <a:off x="121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20" name="Text Box 209">
              <a:extLst>
                <a:ext uri="{FF2B5EF4-FFF2-40B4-BE49-F238E27FC236}">
                  <a16:creationId xmlns:a16="http://schemas.microsoft.com/office/drawing/2014/main" id="{463DB03E-FDC9-754A-BEC8-F8F709333138}"/>
                </a:ext>
              </a:extLst>
            </p:cNvPr>
            <p:cNvSpPr txBox="1">
              <a:spLocks noChangeArrowheads="1"/>
            </p:cNvSpPr>
            <p:nvPr/>
          </p:nvSpPr>
          <p:spPr bwMode="auto">
            <a:xfrm>
              <a:off x="132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21" name="Text Box 210">
              <a:extLst>
                <a:ext uri="{FF2B5EF4-FFF2-40B4-BE49-F238E27FC236}">
                  <a16:creationId xmlns:a16="http://schemas.microsoft.com/office/drawing/2014/main" id="{D795F701-46B5-3D4C-961B-45E25B5051C2}"/>
                </a:ext>
              </a:extLst>
            </p:cNvPr>
            <p:cNvSpPr txBox="1">
              <a:spLocks noChangeArrowheads="1"/>
            </p:cNvSpPr>
            <p:nvPr/>
          </p:nvSpPr>
          <p:spPr bwMode="auto">
            <a:xfrm>
              <a:off x="143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2" name="Text Box 211">
              <a:extLst>
                <a:ext uri="{FF2B5EF4-FFF2-40B4-BE49-F238E27FC236}">
                  <a16:creationId xmlns:a16="http://schemas.microsoft.com/office/drawing/2014/main" id="{F027514B-508A-9144-9B37-FCC6B58F2EC5}"/>
                </a:ext>
              </a:extLst>
            </p:cNvPr>
            <p:cNvSpPr txBox="1">
              <a:spLocks noChangeArrowheads="1"/>
            </p:cNvSpPr>
            <p:nvPr/>
          </p:nvSpPr>
          <p:spPr bwMode="auto">
            <a:xfrm>
              <a:off x="153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23" name="Text Box 212">
              <a:extLst>
                <a:ext uri="{FF2B5EF4-FFF2-40B4-BE49-F238E27FC236}">
                  <a16:creationId xmlns:a16="http://schemas.microsoft.com/office/drawing/2014/main" id="{D63FF07A-9F87-014D-9533-06149374A0BE}"/>
                </a:ext>
              </a:extLst>
            </p:cNvPr>
            <p:cNvSpPr txBox="1">
              <a:spLocks noChangeArrowheads="1"/>
            </p:cNvSpPr>
            <p:nvPr/>
          </p:nvSpPr>
          <p:spPr bwMode="auto">
            <a:xfrm>
              <a:off x="164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4" name="Text Box 213">
              <a:extLst>
                <a:ext uri="{FF2B5EF4-FFF2-40B4-BE49-F238E27FC236}">
                  <a16:creationId xmlns:a16="http://schemas.microsoft.com/office/drawing/2014/main" id="{F4A89733-3566-AB46-9F5D-BF424DA84EE1}"/>
                </a:ext>
              </a:extLst>
            </p:cNvPr>
            <p:cNvSpPr txBox="1">
              <a:spLocks noChangeArrowheads="1"/>
            </p:cNvSpPr>
            <p:nvPr/>
          </p:nvSpPr>
          <p:spPr bwMode="auto">
            <a:xfrm>
              <a:off x="175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5" name="Text Box 214">
              <a:extLst>
                <a:ext uri="{FF2B5EF4-FFF2-40B4-BE49-F238E27FC236}">
                  <a16:creationId xmlns:a16="http://schemas.microsoft.com/office/drawing/2014/main" id="{B5A08761-9B08-DD45-BBB4-02E49908439D}"/>
                </a:ext>
              </a:extLst>
            </p:cNvPr>
            <p:cNvSpPr txBox="1">
              <a:spLocks noChangeArrowheads="1"/>
            </p:cNvSpPr>
            <p:nvPr/>
          </p:nvSpPr>
          <p:spPr bwMode="auto">
            <a:xfrm>
              <a:off x="186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6" name="Text Box 215">
              <a:extLst>
                <a:ext uri="{FF2B5EF4-FFF2-40B4-BE49-F238E27FC236}">
                  <a16:creationId xmlns:a16="http://schemas.microsoft.com/office/drawing/2014/main" id="{B7B8ACFC-95D3-C946-A0F3-47DBCEFC730E}"/>
                </a:ext>
              </a:extLst>
            </p:cNvPr>
            <p:cNvSpPr txBox="1">
              <a:spLocks noChangeArrowheads="1"/>
            </p:cNvSpPr>
            <p:nvPr/>
          </p:nvSpPr>
          <p:spPr bwMode="auto">
            <a:xfrm>
              <a:off x="196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27" name="Text Box 216">
              <a:extLst>
                <a:ext uri="{FF2B5EF4-FFF2-40B4-BE49-F238E27FC236}">
                  <a16:creationId xmlns:a16="http://schemas.microsoft.com/office/drawing/2014/main" id="{CA44BDB7-0DF8-B84D-8EB8-7F94099D9D89}"/>
                </a:ext>
              </a:extLst>
            </p:cNvPr>
            <p:cNvSpPr txBox="1">
              <a:spLocks noChangeArrowheads="1"/>
            </p:cNvSpPr>
            <p:nvPr/>
          </p:nvSpPr>
          <p:spPr bwMode="auto">
            <a:xfrm>
              <a:off x="207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8" name="Text Box 217">
              <a:extLst>
                <a:ext uri="{FF2B5EF4-FFF2-40B4-BE49-F238E27FC236}">
                  <a16:creationId xmlns:a16="http://schemas.microsoft.com/office/drawing/2014/main" id="{8339B259-1960-FE49-BE13-556D3496998B}"/>
                </a:ext>
              </a:extLst>
            </p:cNvPr>
            <p:cNvSpPr txBox="1">
              <a:spLocks noChangeArrowheads="1"/>
            </p:cNvSpPr>
            <p:nvPr/>
          </p:nvSpPr>
          <p:spPr bwMode="auto">
            <a:xfrm>
              <a:off x="218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9" name="Text Box 218">
              <a:extLst>
                <a:ext uri="{FF2B5EF4-FFF2-40B4-BE49-F238E27FC236}">
                  <a16:creationId xmlns:a16="http://schemas.microsoft.com/office/drawing/2014/main" id="{6680CE43-4AC3-4B43-A78B-8E3E30DB8972}"/>
                </a:ext>
              </a:extLst>
            </p:cNvPr>
            <p:cNvSpPr txBox="1">
              <a:spLocks noChangeArrowheads="1"/>
            </p:cNvSpPr>
            <p:nvPr/>
          </p:nvSpPr>
          <p:spPr bwMode="auto">
            <a:xfrm>
              <a:off x="228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0" name="Text Box 219">
              <a:extLst>
                <a:ext uri="{FF2B5EF4-FFF2-40B4-BE49-F238E27FC236}">
                  <a16:creationId xmlns:a16="http://schemas.microsoft.com/office/drawing/2014/main" id="{2BAD1C9F-5B9F-0F43-BF6E-7436313D8B1C}"/>
                </a:ext>
              </a:extLst>
            </p:cNvPr>
            <p:cNvSpPr txBox="1">
              <a:spLocks noChangeArrowheads="1"/>
            </p:cNvSpPr>
            <p:nvPr/>
          </p:nvSpPr>
          <p:spPr bwMode="auto">
            <a:xfrm>
              <a:off x="239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31" name="Text Box 220">
              <a:extLst>
                <a:ext uri="{FF2B5EF4-FFF2-40B4-BE49-F238E27FC236}">
                  <a16:creationId xmlns:a16="http://schemas.microsoft.com/office/drawing/2014/main" id="{4EE20C0C-2905-174E-8B3D-75F0AC01DCBB}"/>
                </a:ext>
              </a:extLst>
            </p:cNvPr>
            <p:cNvSpPr txBox="1">
              <a:spLocks noChangeArrowheads="1"/>
            </p:cNvSpPr>
            <p:nvPr/>
          </p:nvSpPr>
          <p:spPr bwMode="auto">
            <a:xfrm>
              <a:off x="250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2" name="Text Box 221">
              <a:extLst>
                <a:ext uri="{FF2B5EF4-FFF2-40B4-BE49-F238E27FC236}">
                  <a16:creationId xmlns:a16="http://schemas.microsoft.com/office/drawing/2014/main" id="{B334D7DF-55CB-7248-8757-0E17AB0CBA81}"/>
                </a:ext>
              </a:extLst>
            </p:cNvPr>
            <p:cNvSpPr txBox="1">
              <a:spLocks noChangeArrowheads="1"/>
            </p:cNvSpPr>
            <p:nvPr/>
          </p:nvSpPr>
          <p:spPr bwMode="auto">
            <a:xfrm>
              <a:off x="260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3" name="Text Box 222">
              <a:extLst>
                <a:ext uri="{FF2B5EF4-FFF2-40B4-BE49-F238E27FC236}">
                  <a16:creationId xmlns:a16="http://schemas.microsoft.com/office/drawing/2014/main" id="{E16AE387-B1E8-6D49-8B84-D5EBBA95A5A1}"/>
                </a:ext>
              </a:extLst>
            </p:cNvPr>
            <p:cNvSpPr txBox="1">
              <a:spLocks noChangeArrowheads="1"/>
            </p:cNvSpPr>
            <p:nvPr/>
          </p:nvSpPr>
          <p:spPr bwMode="auto">
            <a:xfrm>
              <a:off x="271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4" name="Text Box 223">
              <a:extLst>
                <a:ext uri="{FF2B5EF4-FFF2-40B4-BE49-F238E27FC236}">
                  <a16:creationId xmlns:a16="http://schemas.microsoft.com/office/drawing/2014/main" id="{89DCAA55-FA6A-104E-A564-E6F40A6C951A}"/>
                </a:ext>
              </a:extLst>
            </p:cNvPr>
            <p:cNvSpPr txBox="1">
              <a:spLocks noChangeArrowheads="1"/>
            </p:cNvSpPr>
            <p:nvPr/>
          </p:nvSpPr>
          <p:spPr bwMode="auto">
            <a:xfrm>
              <a:off x="282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35" name="Text Box 224">
              <a:extLst>
                <a:ext uri="{FF2B5EF4-FFF2-40B4-BE49-F238E27FC236}">
                  <a16:creationId xmlns:a16="http://schemas.microsoft.com/office/drawing/2014/main" id="{491EFDA2-C8AA-3148-ACFD-EA3FC19C21DE}"/>
                </a:ext>
              </a:extLst>
            </p:cNvPr>
            <p:cNvSpPr txBox="1">
              <a:spLocks noChangeArrowheads="1"/>
            </p:cNvSpPr>
            <p:nvPr/>
          </p:nvSpPr>
          <p:spPr bwMode="auto">
            <a:xfrm>
              <a:off x="293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6" name="Text Box 225">
              <a:extLst>
                <a:ext uri="{FF2B5EF4-FFF2-40B4-BE49-F238E27FC236}">
                  <a16:creationId xmlns:a16="http://schemas.microsoft.com/office/drawing/2014/main" id="{CCFE0F87-5714-724C-8F5B-3AF07AFC5019}"/>
                </a:ext>
              </a:extLst>
            </p:cNvPr>
            <p:cNvSpPr txBox="1">
              <a:spLocks noChangeArrowheads="1"/>
            </p:cNvSpPr>
            <p:nvPr/>
          </p:nvSpPr>
          <p:spPr bwMode="auto">
            <a:xfrm>
              <a:off x="303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7" name="Text Box 226">
              <a:extLst>
                <a:ext uri="{FF2B5EF4-FFF2-40B4-BE49-F238E27FC236}">
                  <a16:creationId xmlns:a16="http://schemas.microsoft.com/office/drawing/2014/main" id="{164BCE4C-4037-DC42-94A5-0CE8C1D89B5B}"/>
                </a:ext>
              </a:extLst>
            </p:cNvPr>
            <p:cNvSpPr txBox="1">
              <a:spLocks noChangeArrowheads="1"/>
            </p:cNvSpPr>
            <p:nvPr/>
          </p:nvSpPr>
          <p:spPr bwMode="auto">
            <a:xfrm>
              <a:off x="314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38" name="Text Box 227">
              <a:extLst>
                <a:ext uri="{FF2B5EF4-FFF2-40B4-BE49-F238E27FC236}">
                  <a16:creationId xmlns:a16="http://schemas.microsoft.com/office/drawing/2014/main" id="{ADF43FAF-C71A-E34F-9717-776E72A09879}"/>
                </a:ext>
              </a:extLst>
            </p:cNvPr>
            <p:cNvSpPr txBox="1">
              <a:spLocks noChangeArrowheads="1"/>
            </p:cNvSpPr>
            <p:nvPr/>
          </p:nvSpPr>
          <p:spPr bwMode="auto">
            <a:xfrm>
              <a:off x="325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9" name="Text Box 228">
              <a:extLst>
                <a:ext uri="{FF2B5EF4-FFF2-40B4-BE49-F238E27FC236}">
                  <a16:creationId xmlns:a16="http://schemas.microsoft.com/office/drawing/2014/main" id="{A50E8FF3-1508-754E-9635-17071CBA1B0C}"/>
                </a:ext>
              </a:extLst>
            </p:cNvPr>
            <p:cNvSpPr txBox="1">
              <a:spLocks noChangeArrowheads="1"/>
            </p:cNvSpPr>
            <p:nvPr/>
          </p:nvSpPr>
          <p:spPr bwMode="auto">
            <a:xfrm>
              <a:off x="335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40" name="Text Box 229">
              <a:extLst>
                <a:ext uri="{FF2B5EF4-FFF2-40B4-BE49-F238E27FC236}">
                  <a16:creationId xmlns:a16="http://schemas.microsoft.com/office/drawing/2014/main" id="{F14E89C2-CB23-8B4F-9009-76D2CE71834F}"/>
                </a:ext>
              </a:extLst>
            </p:cNvPr>
            <p:cNvSpPr txBox="1">
              <a:spLocks noChangeArrowheads="1"/>
            </p:cNvSpPr>
            <p:nvPr/>
          </p:nvSpPr>
          <p:spPr bwMode="auto">
            <a:xfrm>
              <a:off x="346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1" name="Text Box 230">
              <a:extLst>
                <a:ext uri="{FF2B5EF4-FFF2-40B4-BE49-F238E27FC236}">
                  <a16:creationId xmlns:a16="http://schemas.microsoft.com/office/drawing/2014/main" id="{7ABD7D37-E9FC-8F4C-8231-9540D227456C}"/>
                </a:ext>
              </a:extLst>
            </p:cNvPr>
            <p:cNvSpPr txBox="1">
              <a:spLocks noChangeArrowheads="1"/>
            </p:cNvSpPr>
            <p:nvPr/>
          </p:nvSpPr>
          <p:spPr bwMode="auto">
            <a:xfrm>
              <a:off x="357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42" name="Text Box 231">
              <a:extLst>
                <a:ext uri="{FF2B5EF4-FFF2-40B4-BE49-F238E27FC236}">
                  <a16:creationId xmlns:a16="http://schemas.microsoft.com/office/drawing/2014/main" id="{3D6D5FFF-A4FD-B64D-B3BD-0CFD42439081}"/>
                </a:ext>
              </a:extLst>
            </p:cNvPr>
            <p:cNvSpPr txBox="1">
              <a:spLocks noChangeArrowheads="1"/>
            </p:cNvSpPr>
            <p:nvPr/>
          </p:nvSpPr>
          <p:spPr bwMode="auto">
            <a:xfrm>
              <a:off x="367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3" name="Text Box 232">
              <a:extLst>
                <a:ext uri="{FF2B5EF4-FFF2-40B4-BE49-F238E27FC236}">
                  <a16:creationId xmlns:a16="http://schemas.microsoft.com/office/drawing/2014/main" id="{EC95A312-558E-B545-A5C9-1A06A98B3466}"/>
                </a:ext>
              </a:extLst>
            </p:cNvPr>
            <p:cNvSpPr txBox="1">
              <a:spLocks noChangeArrowheads="1"/>
            </p:cNvSpPr>
            <p:nvPr/>
          </p:nvSpPr>
          <p:spPr bwMode="auto">
            <a:xfrm>
              <a:off x="378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44" name="Text Box 233">
              <a:extLst>
                <a:ext uri="{FF2B5EF4-FFF2-40B4-BE49-F238E27FC236}">
                  <a16:creationId xmlns:a16="http://schemas.microsoft.com/office/drawing/2014/main" id="{12F27D71-4D23-3F4F-83A4-51A75A897E06}"/>
                </a:ext>
              </a:extLst>
            </p:cNvPr>
            <p:cNvSpPr txBox="1">
              <a:spLocks noChangeArrowheads="1"/>
            </p:cNvSpPr>
            <p:nvPr/>
          </p:nvSpPr>
          <p:spPr bwMode="auto">
            <a:xfrm>
              <a:off x="389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5" name="Text Box 234">
              <a:extLst>
                <a:ext uri="{FF2B5EF4-FFF2-40B4-BE49-F238E27FC236}">
                  <a16:creationId xmlns:a16="http://schemas.microsoft.com/office/drawing/2014/main" id="{4DC57F6E-9B80-A544-B1ED-030437312D39}"/>
                </a:ext>
              </a:extLst>
            </p:cNvPr>
            <p:cNvSpPr txBox="1">
              <a:spLocks noChangeArrowheads="1"/>
            </p:cNvSpPr>
            <p:nvPr/>
          </p:nvSpPr>
          <p:spPr bwMode="auto">
            <a:xfrm>
              <a:off x="400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6" name="Text Box 235">
              <a:extLst>
                <a:ext uri="{FF2B5EF4-FFF2-40B4-BE49-F238E27FC236}">
                  <a16:creationId xmlns:a16="http://schemas.microsoft.com/office/drawing/2014/main" id="{60B76856-273B-FB48-9025-A42425D85E3F}"/>
                </a:ext>
              </a:extLst>
            </p:cNvPr>
            <p:cNvSpPr txBox="1">
              <a:spLocks noChangeArrowheads="1"/>
            </p:cNvSpPr>
            <p:nvPr/>
          </p:nvSpPr>
          <p:spPr bwMode="auto">
            <a:xfrm>
              <a:off x="410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7" name="Text Box 236">
              <a:extLst>
                <a:ext uri="{FF2B5EF4-FFF2-40B4-BE49-F238E27FC236}">
                  <a16:creationId xmlns:a16="http://schemas.microsoft.com/office/drawing/2014/main" id="{4CF65341-911C-0A40-87C7-20E76CED283E}"/>
                </a:ext>
              </a:extLst>
            </p:cNvPr>
            <p:cNvSpPr txBox="1">
              <a:spLocks noChangeArrowheads="1"/>
            </p:cNvSpPr>
            <p:nvPr/>
          </p:nvSpPr>
          <p:spPr bwMode="auto">
            <a:xfrm>
              <a:off x="421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8" name="Text Box 237">
              <a:extLst>
                <a:ext uri="{FF2B5EF4-FFF2-40B4-BE49-F238E27FC236}">
                  <a16:creationId xmlns:a16="http://schemas.microsoft.com/office/drawing/2014/main" id="{17AEB052-7AE4-0241-8E46-9107081DDCED}"/>
                </a:ext>
              </a:extLst>
            </p:cNvPr>
            <p:cNvSpPr txBox="1">
              <a:spLocks noChangeArrowheads="1"/>
            </p:cNvSpPr>
            <p:nvPr/>
          </p:nvSpPr>
          <p:spPr bwMode="auto">
            <a:xfrm>
              <a:off x="432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9" name="Text Box 238">
              <a:extLst>
                <a:ext uri="{FF2B5EF4-FFF2-40B4-BE49-F238E27FC236}">
                  <a16:creationId xmlns:a16="http://schemas.microsoft.com/office/drawing/2014/main" id="{A9642C99-9267-0740-88E3-305A4C423D95}"/>
                </a:ext>
              </a:extLst>
            </p:cNvPr>
            <p:cNvSpPr txBox="1">
              <a:spLocks noChangeArrowheads="1"/>
            </p:cNvSpPr>
            <p:nvPr/>
          </p:nvSpPr>
          <p:spPr bwMode="auto">
            <a:xfrm>
              <a:off x="57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50" name="Text Box 239">
              <a:extLst>
                <a:ext uri="{FF2B5EF4-FFF2-40B4-BE49-F238E27FC236}">
                  <a16:creationId xmlns:a16="http://schemas.microsoft.com/office/drawing/2014/main" id="{F2E34C14-EF19-5B43-BFC3-C2EE355B889D}"/>
                </a:ext>
              </a:extLst>
            </p:cNvPr>
            <p:cNvSpPr txBox="1">
              <a:spLocks noChangeArrowheads="1"/>
            </p:cNvSpPr>
            <p:nvPr/>
          </p:nvSpPr>
          <p:spPr bwMode="auto">
            <a:xfrm>
              <a:off x="68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1" name="Text Box 240">
              <a:extLst>
                <a:ext uri="{FF2B5EF4-FFF2-40B4-BE49-F238E27FC236}">
                  <a16:creationId xmlns:a16="http://schemas.microsoft.com/office/drawing/2014/main" id="{09290F11-0C3B-A546-802F-66CEB17CBB63}"/>
                </a:ext>
              </a:extLst>
            </p:cNvPr>
            <p:cNvSpPr txBox="1">
              <a:spLocks noChangeArrowheads="1"/>
            </p:cNvSpPr>
            <p:nvPr/>
          </p:nvSpPr>
          <p:spPr bwMode="auto">
            <a:xfrm>
              <a:off x="79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2" name="Text Box 241">
              <a:extLst>
                <a:ext uri="{FF2B5EF4-FFF2-40B4-BE49-F238E27FC236}">
                  <a16:creationId xmlns:a16="http://schemas.microsoft.com/office/drawing/2014/main" id="{A6399405-8998-7840-8EBC-4533022D3E52}"/>
                </a:ext>
              </a:extLst>
            </p:cNvPr>
            <p:cNvSpPr txBox="1">
              <a:spLocks noChangeArrowheads="1"/>
            </p:cNvSpPr>
            <p:nvPr/>
          </p:nvSpPr>
          <p:spPr bwMode="auto">
            <a:xfrm>
              <a:off x="89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3" name="Text Box 242">
              <a:extLst>
                <a:ext uri="{FF2B5EF4-FFF2-40B4-BE49-F238E27FC236}">
                  <a16:creationId xmlns:a16="http://schemas.microsoft.com/office/drawing/2014/main" id="{024240F6-B90D-5547-B992-F4F800234A3C}"/>
                </a:ext>
              </a:extLst>
            </p:cNvPr>
            <p:cNvSpPr txBox="1">
              <a:spLocks noChangeArrowheads="1"/>
            </p:cNvSpPr>
            <p:nvPr/>
          </p:nvSpPr>
          <p:spPr bwMode="auto">
            <a:xfrm>
              <a:off x="100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4" name="Text Box 243">
              <a:extLst>
                <a:ext uri="{FF2B5EF4-FFF2-40B4-BE49-F238E27FC236}">
                  <a16:creationId xmlns:a16="http://schemas.microsoft.com/office/drawing/2014/main" id="{EED32328-5D04-0C47-B5A6-04C07DC6C172}"/>
                </a:ext>
              </a:extLst>
            </p:cNvPr>
            <p:cNvSpPr txBox="1">
              <a:spLocks noChangeArrowheads="1"/>
            </p:cNvSpPr>
            <p:nvPr/>
          </p:nvSpPr>
          <p:spPr bwMode="auto">
            <a:xfrm>
              <a:off x="111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5" name="Text Box 244">
              <a:extLst>
                <a:ext uri="{FF2B5EF4-FFF2-40B4-BE49-F238E27FC236}">
                  <a16:creationId xmlns:a16="http://schemas.microsoft.com/office/drawing/2014/main" id="{A810466B-2F5F-D54A-B657-517122FC5D37}"/>
                </a:ext>
              </a:extLst>
            </p:cNvPr>
            <p:cNvSpPr txBox="1">
              <a:spLocks noChangeArrowheads="1"/>
            </p:cNvSpPr>
            <p:nvPr/>
          </p:nvSpPr>
          <p:spPr bwMode="auto">
            <a:xfrm>
              <a:off x="121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56" name="Text Box 245">
              <a:extLst>
                <a:ext uri="{FF2B5EF4-FFF2-40B4-BE49-F238E27FC236}">
                  <a16:creationId xmlns:a16="http://schemas.microsoft.com/office/drawing/2014/main" id="{1A9A3F9F-1EF0-044E-A214-0EB7B92B1346}"/>
                </a:ext>
              </a:extLst>
            </p:cNvPr>
            <p:cNvSpPr txBox="1">
              <a:spLocks noChangeArrowheads="1"/>
            </p:cNvSpPr>
            <p:nvPr/>
          </p:nvSpPr>
          <p:spPr bwMode="auto">
            <a:xfrm>
              <a:off x="132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7" name="Text Box 246">
              <a:extLst>
                <a:ext uri="{FF2B5EF4-FFF2-40B4-BE49-F238E27FC236}">
                  <a16:creationId xmlns:a16="http://schemas.microsoft.com/office/drawing/2014/main" id="{A33B15F5-A770-BF4B-9C73-73EFDC729942}"/>
                </a:ext>
              </a:extLst>
            </p:cNvPr>
            <p:cNvSpPr txBox="1">
              <a:spLocks noChangeArrowheads="1"/>
            </p:cNvSpPr>
            <p:nvPr/>
          </p:nvSpPr>
          <p:spPr bwMode="auto">
            <a:xfrm>
              <a:off x="143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8" name="Text Box 247">
              <a:extLst>
                <a:ext uri="{FF2B5EF4-FFF2-40B4-BE49-F238E27FC236}">
                  <a16:creationId xmlns:a16="http://schemas.microsoft.com/office/drawing/2014/main" id="{2D47516C-2428-8B45-AFAF-5D8592F70528}"/>
                </a:ext>
              </a:extLst>
            </p:cNvPr>
            <p:cNvSpPr txBox="1">
              <a:spLocks noChangeArrowheads="1"/>
            </p:cNvSpPr>
            <p:nvPr/>
          </p:nvSpPr>
          <p:spPr bwMode="auto">
            <a:xfrm>
              <a:off x="153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9" name="Text Box 248">
              <a:extLst>
                <a:ext uri="{FF2B5EF4-FFF2-40B4-BE49-F238E27FC236}">
                  <a16:creationId xmlns:a16="http://schemas.microsoft.com/office/drawing/2014/main" id="{24F7BB41-E80C-BA43-A197-D78409C87DF6}"/>
                </a:ext>
              </a:extLst>
            </p:cNvPr>
            <p:cNvSpPr txBox="1">
              <a:spLocks noChangeArrowheads="1"/>
            </p:cNvSpPr>
            <p:nvPr/>
          </p:nvSpPr>
          <p:spPr bwMode="auto">
            <a:xfrm>
              <a:off x="164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60" name="Text Box 249">
              <a:extLst>
                <a:ext uri="{FF2B5EF4-FFF2-40B4-BE49-F238E27FC236}">
                  <a16:creationId xmlns:a16="http://schemas.microsoft.com/office/drawing/2014/main" id="{4BF6DFE8-79D2-C44A-9531-5972751F1B86}"/>
                </a:ext>
              </a:extLst>
            </p:cNvPr>
            <p:cNvSpPr txBox="1">
              <a:spLocks noChangeArrowheads="1"/>
            </p:cNvSpPr>
            <p:nvPr/>
          </p:nvSpPr>
          <p:spPr bwMode="auto">
            <a:xfrm>
              <a:off x="175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1" name="Text Box 250">
              <a:extLst>
                <a:ext uri="{FF2B5EF4-FFF2-40B4-BE49-F238E27FC236}">
                  <a16:creationId xmlns:a16="http://schemas.microsoft.com/office/drawing/2014/main" id="{07F519BD-E5C0-2249-8CD2-756F5AD9CCD5}"/>
                </a:ext>
              </a:extLst>
            </p:cNvPr>
            <p:cNvSpPr txBox="1">
              <a:spLocks noChangeArrowheads="1"/>
            </p:cNvSpPr>
            <p:nvPr/>
          </p:nvSpPr>
          <p:spPr bwMode="auto">
            <a:xfrm>
              <a:off x="186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2" name="Text Box 251">
              <a:extLst>
                <a:ext uri="{FF2B5EF4-FFF2-40B4-BE49-F238E27FC236}">
                  <a16:creationId xmlns:a16="http://schemas.microsoft.com/office/drawing/2014/main" id="{FBFD58ED-3A10-E34A-9799-9B64D9E9F200}"/>
                </a:ext>
              </a:extLst>
            </p:cNvPr>
            <p:cNvSpPr txBox="1">
              <a:spLocks noChangeArrowheads="1"/>
            </p:cNvSpPr>
            <p:nvPr/>
          </p:nvSpPr>
          <p:spPr bwMode="auto">
            <a:xfrm>
              <a:off x="196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63" name="Text Box 252">
              <a:extLst>
                <a:ext uri="{FF2B5EF4-FFF2-40B4-BE49-F238E27FC236}">
                  <a16:creationId xmlns:a16="http://schemas.microsoft.com/office/drawing/2014/main" id="{6E3F0467-41BA-4549-A84A-DA089C2A039B}"/>
                </a:ext>
              </a:extLst>
            </p:cNvPr>
            <p:cNvSpPr txBox="1">
              <a:spLocks noChangeArrowheads="1"/>
            </p:cNvSpPr>
            <p:nvPr/>
          </p:nvSpPr>
          <p:spPr bwMode="auto">
            <a:xfrm>
              <a:off x="207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4" name="Text Box 253">
              <a:extLst>
                <a:ext uri="{FF2B5EF4-FFF2-40B4-BE49-F238E27FC236}">
                  <a16:creationId xmlns:a16="http://schemas.microsoft.com/office/drawing/2014/main" id="{72998D13-F966-6745-A557-E91227A83F61}"/>
                </a:ext>
              </a:extLst>
            </p:cNvPr>
            <p:cNvSpPr txBox="1">
              <a:spLocks noChangeArrowheads="1"/>
            </p:cNvSpPr>
            <p:nvPr/>
          </p:nvSpPr>
          <p:spPr bwMode="auto">
            <a:xfrm>
              <a:off x="218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65" name="Text Box 254">
              <a:extLst>
                <a:ext uri="{FF2B5EF4-FFF2-40B4-BE49-F238E27FC236}">
                  <a16:creationId xmlns:a16="http://schemas.microsoft.com/office/drawing/2014/main" id="{A89C28FF-3A4C-E84A-B2E8-36F78734717A}"/>
                </a:ext>
              </a:extLst>
            </p:cNvPr>
            <p:cNvSpPr txBox="1">
              <a:spLocks noChangeArrowheads="1"/>
            </p:cNvSpPr>
            <p:nvPr/>
          </p:nvSpPr>
          <p:spPr bwMode="auto">
            <a:xfrm>
              <a:off x="228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6" name="Text Box 255">
              <a:extLst>
                <a:ext uri="{FF2B5EF4-FFF2-40B4-BE49-F238E27FC236}">
                  <a16:creationId xmlns:a16="http://schemas.microsoft.com/office/drawing/2014/main" id="{EC78F683-D3C1-1E4E-BB41-A61402DE4EAB}"/>
                </a:ext>
              </a:extLst>
            </p:cNvPr>
            <p:cNvSpPr txBox="1">
              <a:spLocks noChangeArrowheads="1"/>
            </p:cNvSpPr>
            <p:nvPr/>
          </p:nvSpPr>
          <p:spPr bwMode="auto">
            <a:xfrm>
              <a:off x="239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7" name="Text Box 256">
              <a:extLst>
                <a:ext uri="{FF2B5EF4-FFF2-40B4-BE49-F238E27FC236}">
                  <a16:creationId xmlns:a16="http://schemas.microsoft.com/office/drawing/2014/main" id="{A102F65C-4AC7-8549-A730-5BCF1358EFD5}"/>
                </a:ext>
              </a:extLst>
            </p:cNvPr>
            <p:cNvSpPr txBox="1">
              <a:spLocks noChangeArrowheads="1"/>
            </p:cNvSpPr>
            <p:nvPr/>
          </p:nvSpPr>
          <p:spPr bwMode="auto">
            <a:xfrm>
              <a:off x="250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68" name="Text Box 257">
              <a:extLst>
                <a:ext uri="{FF2B5EF4-FFF2-40B4-BE49-F238E27FC236}">
                  <a16:creationId xmlns:a16="http://schemas.microsoft.com/office/drawing/2014/main" id="{864A5150-B488-E249-A5B8-A5CE37DA7599}"/>
                </a:ext>
              </a:extLst>
            </p:cNvPr>
            <p:cNvSpPr txBox="1">
              <a:spLocks noChangeArrowheads="1"/>
            </p:cNvSpPr>
            <p:nvPr/>
          </p:nvSpPr>
          <p:spPr bwMode="auto">
            <a:xfrm>
              <a:off x="260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9" name="Text Box 258">
              <a:extLst>
                <a:ext uri="{FF2B5EF4-FFF2-40B4-BE49-F238E27FC236}">
                  <a16:creationId xmlns:a16="http://schemas.microsoft.com/office/drawing/2014/main" id="{D2D022F3-9E37-6E4E-9CDE-72CE7631FB6C}"/>
                </a:ext>
              </a:extLst>
            </p:cNvPr>
            <p:cNvSpPr txBox="1">
              <a:spLocks noChangeArrowheads="1"/>
            </p:cNvSpPr>
            <p:nvPr/>
          </p:nvSpPr>
          <p:spPr bwMode="auto">
            <a:xfrm>
              <a:off x="271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0" name="Text Box 259">
              <a:extLst>
                <a:ext uri="{FF2B5EF4-FFF2-40B4-BE49-F238E27FC236}">
                  <a16:creationId xmlns:a16="http://schemas.microsoft.com/office/drawing/2014/main" id="{334FED51-8C4E-3842-88EE-A66FF31849A8}"/>
                </a:ext>
              </a:extLst>
            </p:cNvPr>
            <p:cNvSpPr txBox="1">
              <a:spLocks noChangeArrowheads="1"/>
            </p:cNvSpPr>
            <p:nvPr/>
          </p:nvSpPr>
          <p:spPr bwMode="auto">
            <a:xfrm>
              <a:off x="282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1" name="Text Box 260">
              <a:extLst>
                <a:ext uri="{FF2B5EF4-FFF2-40B4-BE49-F238E27FC236}">
                  <a16:creationId xmlns:a16="http://schemas.microsoft.com/office/drawing/2014/main" id="{39A52036-8ADD-F747-ABC0-E322AB0A9201}"/>
                </a:ext>
              </a:extLst>
            </p:cNvPr>
            <p:cNvSpPr txBox="1">
              <a:spLocks noChangeArrowheads="1"/>
            </p:cNvSpPr>
            <p:nvPr/>
          </p:nvSpPr>
          <p:spPr bwMode="auto">
            <a:xfrm>
              <a:off x="293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72" name="Text Box 261">
              <a:extLst>
                <a:ext uri="{FF2B5EF4-FFF2-40B4-BE49-F238E27FC236}">
                  <a16:creationId xmlns:a16="http://schemas.microsoft.com/office/drawing/2014/main" id="{A12948BF-3E8D-CD48-BB16-339A50086DCF}"/>
                </a:ext>
              </a:extLst>
            </p:cNvPr>
            <p:cNvSpPr txBox="1">
              <a:spLocks noChangeArrowheads="1"/>
            </p:cNvSpPr>
            <p:nvPr/>
          </p:nvSpPr>
          <p:spPr bwMode="auto">
            <a:xfrm>
              <a:off x="303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3" name="Text Box 262">
              <a:extLst>
                <a:ext uri="{FF2B5EF4-FFF2-40B4-BE49-F238E27FC236}">
                  <a16:creationId xmlns:a16="http://schemas.microsoft.com/office/drawing/2014/main" id="{107F5B9F-1CD6-814E-A935-6775BC54628A}"/>
                </a:ext>
              </a:extLst>
            </p:cNvPr>
            <p:cNvSpPr txBox="1">
              <a:spLocks noChangeArrowheads="1"/>
            </p:cNvSpPr>
            <p:nvPr/>
          </p:nvSpPr>
          <p:spPr bwMode="auto">
            <a:xfrm>
              <a:off x="314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4" name="Text Box 263">
              <a:extLst>
                <a:ext uri="{FF2B5EF4-FFF2-40B4-BE49-F238E27FC236}">
                  <a16:creationId xmlns:a16="http://schemas.microsoft.com/office/drawing/2014/main" id="{8C2B062D-10F3-BC42-B6E5-2A16F51E57BC}"/>
                </a:ext>
              </a:extLst>
            </p:cNvPr>
            <p:cNvSpPr txBox="1">
              <a:spLocks noChangeArrowheads="1"/>
            </p:cNvSpPr>
            <p:nvPr/>
          </p:nvSpPr>
          <p:spPr bwMode="auto">
            <a:xfrm>
              <a:off x="325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75" name="Text Box 264">
              <a:extLst>
                <a:ext uri="{FF2B5EF4-FFF2-40B4-BE49-F238E27FC236}">
                  <a16:creationId xmlns:a16="http://schemas.microsoft.com/office/drawing/2014/main" id="{6D473D04-2ABF-B74D-994A-BCD629FC9001}"/>
                </a:ext>
              </a:extLst>
            </p:cNvPr>
            <p:cNvSpPr txBox="1">
              <a:spLocks noChangeArrowheads="1"/>
            </p:cNvSpPr>
            <p:nvPr/>
          </p:nvSpPr>
          <p:spPr bwMode="auto">
            <a:xfrm>
              <a:off x="335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6" name="Text Box 265">
              <a:extLst>
                <a:ext uri="{FF2B5EF4-FFF2-40B4-BE49-F238E27FC236}">
                  <a16:creationId xmlns:a16="http://schemas.microsoft.com/office/drawing/2014/main" id="{30ACEA1E-E8D7-4840-835C-FD68C0D3D05D}"/>
                </a:ext>
              </a:extLst>
            </p:cNvPr>
            <p:cNvSpPr txBox="1">
              <a:spLocks noChangeArrowheads="1"/>
            </p:cNvSpPr>
            <p:nvPr/>
          </p:nvSpPr>
          <p:spPr bwMode="auto">
            <a:xfrm>
              <a:off x="346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77" name="Text Box 266">
              <a:extLst>
                <a:ext uri="{FF2B5EF4-FFF2-40B4-BE49-F238E27FC236}">
                  <a16:creationId xmlns:a16="http://schemas.microsoft.com/office/drawing/2014/main" id="{CAE60B1A-1CA7-5C48-9E1B-B0685B0F81FB}"/>
                </a:ext>
              </a:extLst>
            </p:cNvPr>
            <p:cNvSpPr txBox="1">
              <a:spLocks noChangeArrowheads="1"/>
            </p:cNvSpPr>
            <p:nvPr/>
          </p:nvSpPr>
          <p:spPr bwMode="auto">
            <a:xfrm>
              <a:off x="357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8" name="Text Box 267">
              <a:extLst>
                <a:ext uri="{FF2B5EF4-FFF2-40B4-BE49-F238E27FC236}">
                  <a16:creationId xmlns:a16="http://schemas.microsoft.com/office/drawing/2014/main" id="{C1829A82-C57A-F841-BE22-DBF25D8D6F53}"/>
                </a:ext>
              </a:extLst>
            </p:cNvPr>
            <p:cNvSpPr txBox="1">
              <a:spLocks noChangeArrowheads="1"/>
            </p:cNvSpPr>
            <p:nvPr/>
          </p:nvSpPr>
          <p:spPr bwMode="auto">
            <a:xfrm>
              <a:off x="367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9" name="Text Box 268">
              <a:extLst>
                <a:ext uri="{FF2B5EF4-FFF2-40B4-BE49-F238E27FC236}">
                  <a16:creationId xmlns:a16="http://schemas.microsoft.com/office/drawing/2014/main" id="{2630436E-7353-994F-8C16-270C11179FA3}"/>
                </a:ext>
              </a:extLst>
            </p:cNvPr>
            <p:cNvSpPr txBox="1">
              <a:spLocks noChangeArrowheads="1"/>
            </p:cNvSpPr>
            <p:nvPr/>
          </p:nvSpPr>
          <p:spPr bwMode="auto">
            <a:xfrm>
              <a:off x="378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0" name="Text Box 269">
              <a:extLst>
                <a:ext uri="{FF2B5EF4-FFF2-40B4-BE49-F238E27FC236}">
                  <a16:creationId xmlns:a16="http://schemas.microsoft.com/office/drawing/2014/main" id="{AB6B6C5C-30D3-4C42-9E3F-96CE2E8F40BF}"/>
                </a:ext>
              </a:extLst>
            </p:cNvPr>
            <p:cNvSpPr txBox="1">
              <a:spLocks noChangeArrowheads="1"/>
            </p:cNvSpPr>
            <p:nvPr/>
          </p:nvSpPr>
          <p:spPr bwMode="auto">
            <a:xfrm>
              <a:off x="389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1" name="Text Box 270">
              <a:extLst>
                <a:ext uri="{FF2B5EF4-FFF2-40B4-BE49-F238E27FC236}">
                  <a16:creationId xmlns:a16="http://schemas.microsoft.com/office/drawing/2014/main" id="{DD5C4FE2-282B-ED4A-BFDF-1B1357A13801}"/>
                </a:ext>
              </a:extLst>
            </p:cNvPr>
            <p:cNvSpPr txBox="1">
              <a:spLocks noChangeArrowheads="1"/>
            </p:cNvSpPr>
            <p:nvPr/>
          </p:nvSpPr>
          <p:spPr bwMode="auto">
            <a:xfrm>
              <a:off x="400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2" name="Text Box 271">
              <a:extLst>
                <a:ext uri="{FF2B5EF4-FFF2-40B4-BE49-F238E27FC236}">
                  <a16:creationId xmlns:a16="http://schemas.microsoft.com/office/drawing/2014/main" id="{5F072444-0C25-5C44-B400-809BD08A507F}"/>
                </a:ext>
              </a:extLst>
            </p:cNvPr>
            <p:cNvSpPr txBox="1">
              <a:spLocks noChangeArrowheads="1"/>
            </p:cNvSpPr>
            <p:nvPr/>
          </p:nvSpPr>
          <p:spPr bwMode="auto">
            <a:xfrm>
              <a:off x="410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3" name="Text Box 272">
              <a:extLst>
                <a:ext uri="{FF2B5EF4-FFF2-40B4-BE49-F238E27FC236}">
                  <a16:creationId xmlns:a16="http://schemas.microsoft.com/office/drawing/2014/main" id="{3FE6E753-AF89-D944-9141-E042609F8332}"/>
                </a:ext>
              </a:extLst>
            </p:cNvPr>
            <p:cNvSpPr txBox="1">
              <a:spLocks noChangeArrowheads="1"/>
            </p:cNvSpPr>
            <p:nvPr/>
          </p:nvSpPr>
          <p:spPr bwMode="auto">
            <a:xfrm>
              <a:off x="421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4" name="Text Box 273">
              <a:extLst>
                <a:ext uri="{FF2B5EF4-FFF2-40B4-BE49-F238E27FC236}">
                  <a16:creationId xmlns:a16="http://schemas.microsoft.com/office/drawing/2014/main" id="{56335298-1250-8243-AD6D-C26FD786F36F}"/>
                </a:ext>
              </a:extLst>
            </p:cNvPr>
            <p:cNvSpPr txBox="1">
              <a:spLocks noChangeArrowheads="1"/>
            </p:cNvSpPr>
            <p:nvPr/>
          </p:nvSpPr>
          <p:spPr bwMode="auto">
            <a:xfrm>
              <a:off x="432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5" name="Text Box 274">
              <a:extLst>
                <a:ext uri="{FF2B5EF4-FFF2-40B4-BE49-F238E27FC236}">
                  <a16:creationId xmlns:a16="http://schemas.microsoft.com/office/drawing/2014/main" id="{9DE6BFFF-86EB-D444-B608-E505458CD7E5}"/>
                </a:ext>
              </a:extLst>
            </p:cNvPr>
            <p:cNvSpPr txBox="1">
              <a:spLocks noChangeArrowheads="1"/>
            </p:cNvSpPr>
            <p:nvPr/>
          </p:nvSpPr>
          <p:spPr bwMode="auto">
            <a:xfrm>
              <a:off x="57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6" name="Text Box 275">
              <a:extLst>
                <a:ext uri="{FF2B5EF4-FFF2-40B4-BE49-F238E27FC236}">
                  <a16:creationId xmlns:a16="http://schemas.microsoft.com/office/drawing/2014/main" id="{DB905278-6E17-DE46-829C-96B5C07E8C38}"/>
                </a:ext>
              </a:extLst>
            </p:cNvPr>
            <p:cNvSpPr txBox="1">
              <a:spLocks noChangeArrowheads="1"/>
            </p:cNvSpPr>
            <p:nvPr/>
          </p:nvSpPr>
          <p:spPr bwMode="auto">
            <a:xfrm>
              <a:off x="68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7" name="Text Box 276">
              <a:extLst>
                <a:ext uri="{FF2B5EF4-FFF2-40B4-BE49-F238E27FC236}">
                  <a16:creationId xmlns:a16="http://schemas.microsoft.com/office/drawing/2014/main" id="{1850CD15-5279-F44A-8A82-9D769595989B}"/>
                </a:ext>
              </a:extLst>
            </p:cNvPr>
            <p:cNvSpPr txBox="1">
              <a:spLocks noChangeArrowheads="1"/>
            </p:cNvSpPr>
            <p:nvPr/>
          </p:nvSpPr>
          <p:spPr bwMode="auto">
            <a:xfrm>
              <a:off x="79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88" name="Text Box 277">
              <a:extLst>
                <a:ext uri="{FF2B5EF4-FFF2-40B4-BE49-F238E27FC236}">
                  <a16:creationId xmlns:a16="http://schemas.microsoft.com/office/drawing/2014/main" id="{8C6FB188-8EC3-8D47-AB05-CF1588639930}"/>
                </a:ext>
              </a:extLst>
            </p:cNvPr>
            <p:cNvSpPr txBox="1">
              <a:spLocks noChangeArrowheads="1"/>
            </p:cNvSpPr>
            <p:nvPr/>
          </p:nvSpPr>
          <p:spPr bwMode="auto">
            <a:xfrm>
              <a:off x="89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9" name="Text Box 278">
              <a:extLst>
                <a:ext uri="{FF2B5EF4-FFF2-40B4-BE49-F238E27FC236}">
                  <a16:creationId xmlns:a16="http://schemas.microsoft.com/office/drawing/2014/main" id="{E018E95D-04BD-1746-B7E8-0C52528BB292}"/>
                </a:ext>
              </a:extLst>
            </p:cNvPr>
            <p:cNvSpPr txBox="1">
              <a:spLocks noChangeArrowheads="1"/>
            </p:cNvSpPr>
            <p:nvPr/>
          </p:nvSpPr>
          <p:spPr bwMode="auto">
            <a:xfrm>
              <a:off x="100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0" name="Text Box 279">
              <a:extLst>
                <a:ext uri="{FF2B5EF4-FFF2-40B4-BE49-F238E27FC236}">
                  <a16:creationId xmlns:a16="http://schemas.microsoft.com/office/drawing/2014/main" id="{99C77FE3-9B89-5A41-A4DF-263B4B4547EE}"/>
                </a:ext>
              </a:extLst>
            </p:cNvPr>
            <p:cNvSpPr txBox="1">
              <a:spLocks noChangeArrowheads="1"/>
            </p:cNvSpPr>
            <p:nvPr/>
          </p:nvSpPr>
          <p:spPr bwMode="auto">
            <a:xfrm>
              <a:off x="111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1" name="Text Box 280">
              <a:extLst>
                <a:ext uri="{FF2B5EF4-FFF2-40B4-BE49-F238E27FC236}">
                  <a16:creationId xmlns:a16="http://schemas.microsoft.com/office/drawing/2014/main" id="{76015F59-63A8-1148-8D22-EC21056489DA}"/>
                </a:ext>
              </a:extLst>
            </p:cNvPr>
            <p:cNvSpPr txBox="1">
              <a:spLocks noChangeArrowheads="1"/>
            </p:cNvSpPr>
            <p:nvPr/>
          </p:nvSpPr>
          <p:spPr bwMode="auto">
            <a:xfrm>
              <a:off x="121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92" name="Text Box 281">
              <a:extLst>
                <a:ext uri="{FF2B5EF4-FFF2-40B4-BE49-F238E27FC236}">
                  <a16:creationId xmlns:a16="http://schemas.microsoft.com/office/drawing/2014/main" id="{34275C5A-365C-AA44-959A-107B63AF443D}"/>
                </a:ext>
              </a:extLst>
            </p:cNvPr>
            <p:cNvSpPr txBox="1">
              <a:spLocks noChangeArrowheads="1"/>
            </p:cNvSpPr>
            <p:nvPr/>
          </p:nvSpPr>
          <p:spPr bwMode="auto">
            <a:xfrm>
              <a:off x="132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3" name="Text Box 282">
              <a:extLst>
                <a:ext uri="{FF2B5EF4-FFF2-40B4-BE49-F238E27FC236}">
                  <a16:creationId xmlns:a16="http://schemas.microsoft.com/office/drawing/2014/main" id="{7793411F-153C-214B-A5F9-1ED8CB27A0B3}"/>
                </a:ext>
              </a:extLst>
            </p:cNvPr>
            <p:cNvSpPr txBox="1">
              <a:spLocks noChangeArrowheads="1"/>
            </p:cNvSpPr>
            <p:nvPr/>
          </p:nvSpPr>
          <p:spPr bwMode="auto">
            <a:xfrm>
              <a:off x="143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4" name="Text Box 283">
              <a:extLst>
                <a:ext uri="{FF2B5EF4-FFF2-40B4-BE49-F238E27FC236}">
                  <a16:creationId xmlns:a16="http://schemas.microsoft.com/office/drawing/2014/main" id="{F067AF90-BE3A-5C4B-92BF-EACF3DA6EDD1}"/>
                </a:ext>
              </a:extLst>
            </p:cNvPr>
            <p:cNvSpPr txBox="1">
              <a:spLocks noChangeArrowheads="1"/>
            </p:cNvSpPr>
            <p:nvPr/>
          </p:nvSpPr>
          <p:spPr bwMode="auto">
            <a:xfrm>
              <a:off x="153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5" name="Text Box 284">
              <a:extLst>
                <a:ext uri="{FF2B5EF4-FFF2-40B4-BE49-F238E27FC236}">
                  <a16:creationId xmlns:a16="http://schemas.microsoft.com/office/drawing/2014/main" id="{964D44AC-D4DF-F94D-8654-50EFED820E72}"/>
                </a:ext>
              </a:extLst>
            </p:cNvPr>
            <p:cNvSpPr txBox="1">
              <a:spLocks noChangeArrowheads="1"/>
            </p:cNvSpPr>
            <p:nvPr/>
          </p:nvSpPr>
          <p:spPr bwMode="auto">
            <a:xfrm>
              <a:off x="164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6" name="Text Box 285">
              <a:extLst>
                <a:ext uri="{FF2B5EF4-FFF2-40B4-BE49-F238E27FC236}">
                  <a16:creationId xmlns:a16="http://schemas.microsoft.com/office/drawing/2014/main" id="{A5A23007-95BF-5D40-824E-AFB348FB92B1}"/>
                </a:ext>
              </a:extLst>
            </p:cNvPr>
            <p:cNvSpPr txBox="1">
              <a:spLocks noChangeArrowheads="1"/>
            </p:cNvSpPr>
            <p:nvPr/>
          </p:nvSpPr>
          <p:spPr bwMode="auto">
            <a:xfrm>
              <a:off x="175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7" name="Text Box 286">
              <a:extLst>
                <a:ext uri="{FF2B5EF4-FFF2-40B4-BE49-F238E27FC236}">
                  <a16:creationId xmlns:a16="http://schemas.microsoft.com/office/drawing/2014/main" id="{F164332F-757A-3D48-9F9D-EE8D663CF96B}"/>
                </a:ext>
              </a:extLst>
            </p:cNvPr>
            <p:cNvSpPr txBox="1">
              <a:spLocks noChangeArrowheads="1"/>
            </p:cNvSpPr>
            <p:nvPr/>
          </p:nvSpPr>
          <p:spPr bwMode="auto">
            <a:xfrm>
              <a:off x="185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98" name="Text Box 287">
              <a:extLst>
                <a:ext uri="{FF2B5EF4-FFF2-40B4-BE49-F238E27FC236}">
                  <a16:creationId xmlns:a16="http://schemas.microsoft.com/office/drawing/2014/main" id="{CB7A61F4-9B69-054D-8B36-E767207D8B6F}"/>
                </a:ext>
              </a:extLst>
            </p:cNvPr>
            <p:cNvSpPr txBox="1">
              <a:spLocks noChangeArrowheads="1"/>
            </p:cNvSpPr>
            <p:nvPr/>
          </p:nvSpPr>
          <p:spPr bwMode="auto">
            <a:xfrm>
              <a:off x="196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9" name="Text Box 288">
              <a:extLst>
                <a:ext uri="{FF2B5EF4-FFF2-40B4-BE49-F238E27FC236}">
                  <a16:creationId xmlns:a16="http://schemas.microsoft.com/office/drawing/2014/main" id="{151E2CC5-2F59-9C48-9A2C-52FFF7FF9DCC}"/>
                </a:ext>
              </a:extLst>
            </p:cNvPr>
            <p:cNvSpPr txBox="1">
              <a:spLocks noChangeArrowheads="1"/>
            </p:cNvSpPr>
            <p:nvPr/>
          </p:nvSpPr>
          <p:spPr bwMode="auto">
            <a:xfrm>
              <a:off x="207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0" name="Text Box 289">
              <a:extLst>
                <a:ext uri="{FF2B5EF4-FFF2-40B4-BE49-F238E27FC236}">
                  <a16:creationId xmlns:a16="http://schemas.microsoft.com/office/drawing/2014/main" id="{4E8F8266-C630-3C44-9AEB-9CC4C4B1AA2A}"/>
                </a:ext>
              </a:extLst>
            </p:cNvPr>
            <p:cNvSpPr txBox="1">
              <a:spLocks noChangeArrowheads="1"/>
            </p:cNvSpPr>
            <p:nvPr/>
          </p:nvSpPr>
          <p:spPr bwMode="auto">
            <a:xfrm>
              <a:off x="218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1" name="Text Box 290">
              <a:extLst>
                <a:ext uri="{FF2B5EF4-FFF2-40B4-BE49-F238E27FC236}">
                  <a16:creationId xmlns:a16="http://schemas.microsoft.com/office/drawing/2014/main" id="{9C508FE6-227D-3547-A928-75123757EFF9}"/>
                </a:ext>
              </a:extLst>
            </p:cNvPr>
            <p:cNvSpPr txBox="1">
              <a:spLocks noChangeArrowheads="1"/>
            </p:cNvSpPr>
            <p:nvPr/>
          </p:nvSpPr>
          <p:spPr bwMode="auto">
            <a:xfrm>
              <a:off x="228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202" name="Text Box 291">
              <a:extLst>
                <a:ext uri="{FF2B5EF4-FFF2-40B4-BE49-F238E27FC236}">
                  <a16:creationId xmlns:a16="http://schemas.microsoft.com/office/drawing/2014/main" id="{5D1118B6-4FEA-9D4E-9D73-1A2AB6A36528}"/>
                </a:ext>
              </a:extLst>
            </p:cNvPr>
            <p:cNvSpPr txBox="1">
              <a:spLocks noChangeArrowheads="1"/>
            </p:cNvSpPr>
            <p:nvPr/>
          </p:nvSpPr>
          <p:spPr bwMode="auto">
            <a:xfrm>
              <a:off x="239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3" name="Text Box 292">
              <a:extLst>
                <a:ext uri="{FF2B5EF4-FFF2-40B4-BE49-F238E27FC236}">
                  <a16:creationId xmlns:a16="http://schemas.microsoft.com/office/drawing/2014/main" id="{CE12DEDC-F7C2-EE41-B4AD-75850E52AF71}"/>
                </a:ext>
              </a:extLst>
            </p:cNvPr>
            <p:cNvSpPr txBox="1">
              <a:spLocks noChangeArrowheads="1"/>
            </p:cNvSpPr>
            <p:nvPr/>
          </p:nvSpPr>
          <p:spPr bwMode="auto">
            <a:xfrm>
              <a:off x="250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4" name="Text Box 293">
              <a:extLst>
                <a:ext uri="{FF2B5EF4-FFF2-40B4-BE49-F238E27FC236}">
                  <a16:creationId xmlns:a16="http://schemas.microsoft.com/office/drawing/2014/main" id="{F075DC1E-C2C2-0A43-A389-1D8067BBFF24}"/>
                </a:ext>
              </a:extLst>
            </p:cNvPr>
            <p:cNvSpPr txBox="1">
              <a:spLocks noChangeArrowheads="1"/>
            </p:cNvSpPr>
            <p:nvPr/>
          </p:nvSpPr>
          <p:spPr bwMode="auto">
            <a:xfrm>
              <a:off x="260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5" name="Text Box 294">
              <a:extLst>
                <a:ext uri="{FF2B5EF4-FFF2-40B4-BE49-F238E27FC236}">
                  <a16:creationId xmlns:a16="http://schemas.microsoft.com/office/drawing/2014/main" id="{E51A681A-011B-4943-8BBF-D97644B51432}"/>
                </a:ext>
              </a:extLst>
            </p:cNvPr>
            <p:cNvSpPr txBox="1">
              <a:spLocks noChangeArrowheads="1"/>
            </p:cNvSpPr>
            <p:nvPr/>
          </p:nvSpPr>
          <p:spPr bwMode="auto">
            <a:xfrm>
              <a:off x="271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6" name="Text Box 295">
              <a:extLst>
                <a:ext uri="{FF2B5EF4-FFF2-40B4-BE49-F238E27FC236}">
                  <a16:creationId xmlns:a16="http://schemas.microsoft.com/office/drawing/2014/main" id="{CD16CB01-B765-3344-B182-A628C79201BD}"/>
                </a:ext>
              </a:extLst>
            </p:cNvPr>
            <p:cNvSpPr txBox="1">
              <a:spLocks noChangeArrowheads="1"/>
            </p:cNvSpPr>
            <p:nvPr/>
          </p:nvSpPr>
          <p:spPr bwMode="auto">
            <a:xfrm>
              <a:off x="282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7" name="Text Box 296">
              <a:extLst>
                <a:ext uri="{FF2B5EF4-FFF2-40B4-BE49-F238E27FC236}">
                  <a16:creationId xmlns:a16="http://schemas.microsoft.com/office/drawing/2014/main" id="{4F226B3C-F006-104F-9A52-91F1B8228D36}"/>
                </a:ext>
              </a:extLst>
            </p:cNvPr>
            <p:cNvSpPr txBox="1">
              <a:spLocks noChangeArrowheads="1"/>
            </p:cNvSpPr>
            <p:nvPr/>
          </p:nvSpPr>
          <p:spPr bwMode="auto">
            <a:xfrm>
              <a:off x="292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grpSp>
      <p:sp>
        <p:nvSpPr>
          <p:cNvPr id="208" name="Title Placeholder 1">
            <a:extLst>
              <a:ext uri="{FF2B5EF4-FFF2-40B4-BE49-F238E27FC236}">
                <a16:creationId xmlns:a16="http://schemas.microsoft.com/office/drawing/2014/main" id="{3AA27D0F-82E7-714E-AA03-2488A982A7E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What does this say?</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2141458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 </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 = </a:t>
            </a:r>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5" name="Rectangle 4"/>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6" name="Rectangle 5"/>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Tree>
    <p:extLst>
      <p:ext uri="{BB962C8B-B14F-4D97-AF65-F5344CB8AC3E}">
        <p14:creationId xmlns:p14="http://schemas.microsoft.com/office/powerpoint/2010/main" val="140920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setValuesToOne</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5" name="Rectangle 4"/>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6" name="Rectangle 5"/>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Tree>
    <p:extLst>
      <p:ext uri="{BB962C8B-B14F-4D97-AF65-F5344CB8AC3E}">
        <p14:creationId xmlns:p14="http://schemas.microsoft.com/office/powerpoint/2010/main" val="30297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setValuesToOne</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9" name="Rectangle 18"/>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0" name="Rectangle 19"/>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1" name="Rectangle 20"/>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2" name="Rectangle 21"/>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3" name="Rectangle 22"/>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4" name="Rectangle 23"/>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5" name="Rectangle 24"/>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6" name="Rectangle 25"/>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Tree>
    <p:extLst>
      <p:ext uri="{BB962C8B-B14F-4D97-AF65-F5344CB8AC3E}">
        <p14:creationId xmlns:p14="http://schemas.microsoft.com/office/powerpoint/2010/main" val="198028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println</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9" name="Rectangle 18"/>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0" name="Rectangle 19"/>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1" name="Rectangle 20"/>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2" name="Rectangle 21"/>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3" name="Rectangle 22"/>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4" name="Rectangle 23"/>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5" name="Rectangle 24"/>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6" name="Rectangle 25"/>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Tree>
    <p:extLst>
      <p:ext uri="{BB962C8B-B14F-4D97-AF65-F5344CB8AC3E}">
        <p14:creationId xmlns:p14="http://schemas.microsoft.com/office/powerpoint/2010/main" val="55846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println</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9" name="Rectangle 18"/>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0" name="Rectangle 19"/>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1" name="Rectangle 20"/>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2" name="Rectangle 21"/>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3" name="Rectangle 22"/>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4" name="Rectangle 23"/>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5" name="Rectangle 24"/>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6" name="Rectangle 25"/>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4" name="TextBox 3"/>
          <p:cNvSpPr txBox="1"/>
          <p:nvPr/>
        </p:nvSpPr>
        <p:spPr>
          <a:xfrm>
            <a:off x="4583112" y="6370637"/>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Row 1</a:t>
            </a:r>
          </a:p>
        </p:txBody>
      </p:sp>
    </p:spTree>
    <p:extLst>
      <p:ext uri="{BB962C8B-B14F-4D97-AF65-F5344CB8AC3E}">
        <p14:creationId xmlns:p14="http://schemas.microsoft.com/office/powerpoint/2010/main" val="1805003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println</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9" name="Rectangle 18"/>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0" name="Rectangle 19"/>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1" name="Rectangle 20"/>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2" name="Rectangle 21"/>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3" name="Rectangle 22"/>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4" name="Rectangle 23"/>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5" name="Rectangle 24"/>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6" name="Rectangle 25"/>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4" name="TextBox 3"/>
          <p:cNvSpPr txBox="1"/>
          <p:nvPr/>
        </p:nvSpPr>
        <p:spPr>
          <a:xfrm>
            <a:off x="4583112" y="6370637"/>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Row 1</a:t>
            </a:r>
          </a:p>
        </p:txBody>
      </p:sp>
      <p:sp>
        <p:nvSpPr>
          <p:cNvPr id="28" name="TextBox 27"/>
          <p:cNvSpPr txBox="1"/>
          <p:nvPr/>
        </p:nvSpPr>
        <p:spPr>
          <a:xfrm rot="2240682">
            <a:off x="6659295" y="4832739"/>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2</a:t>
            </a:r>
          </a:p>
        </p:txBody>
      </p:sp>
    </p:spTree>
    <p:extLst>
      <p:ext uri="{BB962C8B-B14F-4D97-AF65-F5344CB8AC3E}">
        <p14:creationId xmlns:p14="http://schemas.microsoft.com/office/powerpoint/2010/main" val="1840528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println</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9" name="Rectangle 18"/>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0" name="Rectangle 19"/>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1" name="Rectangle 20"/>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2" name="Rectangle 21"/>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3" name="Rectangle 22"/>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4" name="Rectangle 23"/>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5" name="Rectangle 24"/>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6" name="Rectangle 25"/>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4" name="TextBox 3"/>
          <p:cNvSpPr txBox="1"/>
          <p:nvPr/>
        </p:nvSpPr>
        <p:spPr>
          <a:xfrm>
            <a:off x="4583112" y="6370637"/>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Row 1</a:t>
            </a:r>
          </a:p>
        </p:txBody>
      </p:sp>
      <p:sp>
        <p:nvSpPr>
          <p:cNvPr id="28" name="TextBox 27"/>
          <p:cNvSpPr txBox="1"/>
          <p:nvPr/>
        </p:nvSpPr>
        <p:spPr>
          <a:xfrm rot="2240682">
            <a:off x="6659295" y="4832739"/>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2</a:t>
            </a:r>
          </a:p>
        </p:txBody>
      </p:sp>
      <p:sp>
        <p:nvSpPr>
          <p:cNvPr id="5" name="Freeform 4"/>
          <p:cNvSpPr/>
          <p:nvPr/>
        </p:nvSpPr>
        <p:spPr>
          <a:xfrm>
            <a:off x="7200900" y="6057900"/>
            <a:ext cx="702682" cy="828675"/>
          </a:xfrm>
          <a:custGeom>
            <a:avLst/>
            <a:gdLst>
              <a:gd name="connsiteX0" fmla="*/ 700088 w 702682"/>
              <a:gd name="connsiteY0" fmla="*/ 157163 h 828675"/>
              <a:gd name="connsiteX1" fmla="*/ 628650 w 702682"/>
              <a:gd name="connsiteY1" fmla="*/ 142875 h 828675"/>
              <a:gd name="connsiteX2" fmla="*/ 514350 w 702682"/>
              <a:gd name="connsiteY2" fmla="*/ 114300 h 828675"/>
              <a:gd name="connsiteX3" fmla="*/ 342900 w 702682"/>
              <a:gd name="connsiteY3" fmla="*/ 85725 h 828675"/>
              <a:gd name="connsiteX4" fmla="*/ 157163 w 702682"/>
              <a:gd name="connsiteY4" fmla="*/ 100013 h 828675"/>
              <a:gd name="connsiteX5" fmla="*/ 114300 w 702682"/>
              <a:gd name="connsiteY5" fmla="*/ 142875 h 828675"/>
              <a:gd name="connsiteX6" fmla="*/ 57150 w 702682"/>
              <a:gd name="connsiteY6" fmla="*/ 228600 h 828675"/>
              <a:gd name="connsiteX7" fmla="*/ 28575 w 702682"/>
              <a:gd name="connsiteY7" fmla="*/ 271463 h 828675"/>
              <a:gd name="connsiteX8" fmla="*/ 0 w 702682"/>
              <a:gd name="connsiteY8" fmla="*/ 471488 h 828675"/>
              <a:gd name="connsiteX9" fmla="*/ 28575 w 702682"/>
              <a:gd name="connsiteY9" fmla="*/ 742950 h 828675"/>
              <a:gd name="connsiteX10" fmla="*/ 142875 w 702682"/>
              <a:gd name="connsiteY10" fmla="*/ 814388 h 828675"/>
              <a:gd name="connsiteX11" fmla="*/ 185738 w 702682"/>
              <a:gd name="connsiteY11" fmla="*/ 828675 h 828675"/>
              <a:gd name="connsiteX12" fmla="*/ 342900 w 702682"/>
              <a:gd name="connsiteY12" fmla="*/ 800100 h 828675"/>
              <a:gd name="connsiteX13" fmla="*/ 428625 w 702682"/>
              <a:gd name="connsiteY13" fmla="*/ 742950 h 828675"/>
              <a:gd name="connsiteX14" fmla="*/ 500063 w 702682"/>
              <a:gd name="connsiteY14" fmla="*/ 671513 h 828675"/>
              <a:gd name="connsiteX15" fmla="*/ 528638 w 702682"/>
              <a:gd name="connsiteY15" fmla="*/ 628650 h 828675"/>
              <a:gd name="connsiteX16" fmla="*/ 657225 w 702682"/>
              <a:gd name="connsiteY16" fmla="*/ 514350 h 828675"/>
              <a:gd name="connsiteX17" fmla="*/ 685800 w 702682"/>
              <a:gd name="connsiteY17" fmla="*/ 471488 h 828675"/>
              <a:gd name="connsiteX18" fmla="*/ 685800 w 702682"/>
              <a:gd name="connsiteY18" fmla="*/ 271463 h 828675"/>
              <a:gd name="connsiteX19" fmla="*/ 642938 w 702682"/>
              <a:gd name="connsiteY19" fmla="*/ 157163 h 828675"/>
              <a:gd name="connsiteX20" fmla="*/ 542925 w 702682"/>
              <a:gd name="connsiteY20" fmla="*/ 100013 h 828675"/>
              <a:gd name="connsiteX21" fmla="*/ 457200 w 702682"/>
              <a:gd name="connsiteY21" fmla="*/ 42863 h 828675"/>
              <a:gd name="connsiteX22" fmla="*/ 428625 w 702682"/>
              <a:gd name="connsiteY22"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2682" h="828675">
                <a:moveTo>
                  <a:pt x="700088" y="157163"/>
                </a:moveTo>
                <a:cubicBezTo>
                  <a:pt x="676275" y="152400"/>
                  <a:pt x="652209" y="148765"/>
                  <a:pt x="628650" y="142875"/>
                </a:cubicBezTo>
                <a:cubicBezTo>
                  <a:pt x="505179" y="112007"/>
                  <a:pt x="693388" y="145895"/>
                  <a:pt x="514350" y="114300"/>
                </a:cubicBezTo>
                <a:lnTo>
                  <a:pt x="342900" y="85725"/>
                </a:lnTo>
                <a:cubicBezTo>
                  <a:pt x="280988" y="90488"/>
                  <a:pt x="217404" y="84953"/>
                  <a:pt x="157163" y="100013"/>
                </a:cubicBezTo>
                <a:cubicBezTo>
                  <a:pt x="137561" y="104914"/>
                  <a:pt x="126705" y="126926"/>
                  <a:pt x="114300" y="142875"/>
                </a:cubicBezTo>
                <a:cubicBezTo>
                  <a:pt x="93215" y="169984"/>
                  <a:pt x="76200" y="200025"/>
                  <a:pt x="57150" y="228600"/>
                </a:cubicBezTo>
                <a:lnTo>
                  <a:pt x="28575" y="271463"/>
                </a:lnTo>
                <a:cubicBezTo>
                  <a:pt x="2135" y="350786"/>
                  <a:pt x="0" y="346282"/>
                  <a:pt x="0" y="471488"/>
                </a:cubicBezTo>
                <a:cubicBezTo>
                  <a:pt x="0" y="476656"/>
                  <a:pt x="1201" y="679076"/>
                  <a:pt x="28575" y="742950"/>
                </a:cubicBezTo>
                <a:cubicBezTo>
                  <a:pt x="54990" y="804585"/>
                  <a:pt x="73956" y="791415"/>
                  <a:pt x="142875" y="814388"/>
                </a:cubicBezTo>
                <a:lnTo>
                  <a:pt x="185738" y="828675"/>
                </a:lnTo>
                <a:cubicBezTo>
                  <a:pt x="210655" y="825560"/>
                  <a:pt x="304532" y="821416"/>
                  <a:pt x="342900" y="800100"/>
                </a:cubicBezTo>
                <a:cubicBezTo>
                  <a:pt x="372921" y="783421"/>
                  <a:pt x="428625" y="742950"/>
                  <a:pt x="428625" y="742950"/>
                </a:cubicBezTo>
                <a:cubicBezTo>
                  <a:pt x="504827" y="628648"/>
                  <a:pt x="404810" y="766766"/>
                  <a:pt x="500063" y="671513"/>
                </a:cubicBezTo>
                <a:cubicBezTo>
                  <a:pt x="512205" y="659371"/>
                  <a:pt x="517230" y="641484"/>
                  <a:pt x="528638" y="628650"/>
                </a:cubicBezTo>
                <a:cubicBezTo>
                  <a:pt x="599813" y="548578"/>
                  <a:pt x="592081" y="557780"/>
                  <a:pt x="657225" y="514350"/>
                </a:cubicBezTo>
                <a:cubicBezTo>
                  <a:pt x="666750" y="500063"/>
                  <a:pt x="678121" y="486846"/>
                  <a:pt x="685800" y="471488"/>
                </a:cubicBezTo>
                <a:cubicBezTo>
                  <a:pt x="718471" y="406147"/>
                  <a:pt x="695346" y="347832"/>
                  <a:pt x="685800" y="271463"/>
                </a:cubicBezTo>
                <a:cubicBezTo>
                  <a:pt x="679958" y="224731"/>
                  <a:pt x="676631" y="190855"/>
                  <a:pt x="642938" y="157163"/>
                </a:cubicBezTo>
                <a:cubicBezTo>
                  <a:pt x="618226" y="132452"/>
                  <a:pt x="570939" y="116822"/>
                  <a:pt x="542925" y="100013"/>
                </a:cubicBezTo>
                <a:cubicBezTo>
                  <a:pt x="513476" y="82344"/>
                  <a:pt x="457200" y="42863"/>
                  <a:pt x="457200" y="42863"/>
                </a:cubicBezTo>
                <a:lnTo>
                  <a:pt x="428625" y="0"/>
                </a:ln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845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402694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a:latin typeface="Courier" charset="0"/>
                <a:ea typeface="Courier" charset="0"/>
                <a:cs typeface="Courier" charset="0"/>
              </a:rPr>
              <a:t>…</a:t>
            </a:r>
            <a:endParaRPr lang="en-US" sz="2400" dirty="0">
              <a:latin typeface="Courier" charset="0"/>
              <a:ea typeface="Courier" charset="0"/>
              <a:cs typeface="Courier" charset="0"/>
            </a:endParaRP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481097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a:latin typeface="Courier" charset="0"/>
                <a:ea typeface="Courier" charset="0"/>
                <a:cs typeface="Courier" charset="0"/>
              </a:rPr>
              <a:t>…</a:t>
            </a:r>
            <a:endParaRPr lang="en-US" sz="2400"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9" name="Rectangle 18"/>
          <p:cNvSpPr/>
          <p:nvPr/>
        </p:nvSpPr>
        <p:spPr>
          <a:xfrm>
            <a:off x="56499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0" name="Rectangle 19"/>
          <p:cNvSpPr/>
          <p:nvPr/>
        </p:nvSpPr>
        <p:spPr>
          <a:xfrm>
            <a:off x="6335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1" name="Rectangle 20"/>
          <p:cNvSpPr/>
          <p:nvPr/>
        </p:nvSpPr>
        <p:spPr>
          <a:xfrm>
            <a:off x="7021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22" name="Rectangle 21"/>
          <p:cNvSpPr/>
          <p:nvPr/>
        </p:nvSpPr>
        <p:spPr>
          <a:xfrm>
            <a:off x="7707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3" name="Rectangle 22"/>
          <p:cNvSpPr/>
          <p:nvPr/>
        </p:nvSpPr>
        <p:spPr>
          <a:xfrm>
            <a:off x="5649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4" name="Rectangle 23"/>
          <p:cNvSpPr/>
          <p:nvPr/>
        </p:nvSpPr>
        <p:spPr>
          <a:xfrm>
            <a:off x="6335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25" name="Rectangle 24"/>
          <p:cNvSpPr/>
          <p:nvPr/>
        </p:nvSpPr>
        <p:spPr>
          <a:xfrm>
            <a:off x="7021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6" name="Rectangle 25"/>
          <p:cNvSpPr/>
          <p:nvPr/>
        </p:nvSpPr>
        <p:spPr>
          <a:xfrm>
            <a:off x="7707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7" name="Rectangle 26"/>
          <p:cNvSpPr/>
          <p:nvPr/>
        </p:nvSpPr>
        <p:spPr>
          <a:xfrm>
            <a:off x="7731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28" name="Rectangle 27"/>
          <p:cNvSpPr/>
          <p:nvPr/>
        </p:nvSpPr>
        <p:spPr>
          <a:xfrm>
            <a:off x="5649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6335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7021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1" name="Rectangle 30"/>
          <p:cNvSpPr/>
          <p:nvPr/>
        </p:nvSpPr>
        <p:spPr>
          <a:xfrm>
            <a:off x="7707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
        <p:nvSpPr>
          <p:cNvPr id="32" name="Rectangle 31"/>
          <p:cNvSpPr/>
          <p:nvPr/>
        </p:nvSpPr>
        <p:spPr>
          <a:xfrm>
            <a:off x="696912" y="4846637"/>
            <a:ext cx="17526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2" name="Rectangle 1"/>
          <p:cNvSpPr/>
          <p:nvPr/>
        </p:nvSpPr>
        <p:spPr>
          <a:xfrm>
            <a:off x="5649912" y="4313237"/>
            <a:ext cx="553357" cy="435825"/>
          </a:xfrm>
          <a:prstGeom prst="rect">
            <a:avLst/>
          </a:prstGeom>
        </p:spPr>
        <p:txBody>
          <a:bodyPr wrap="none">
            <a:spAutoFit/>
          </a:bodyPr>
          <a:lstStyle/>
          <a:p>
            <a:pPr algn="ctr"/>
            <a:r>
              <a:rPr lang="en-US" sz="2400" u="sng" dirty="0">
                <a:solidFill>
                  <a:srgbClr val="0432FF"/>
                </a:solidFill>
                <a:latin typeface="Courier" charset="0"/>
                <a:ea typeface="Courier" charset="0"/>
                <a:cs typeface="Courier" charset="0"/>
              </a:rPr>
              <a:t>16</a:t>
            </a:r>
          </a:p>
        </p:txBody>
      </p:sp>
      <p:sp>
        <p:nvSpPr>
          <p:cNvPr id="3" name="Freeform 2"/>
          <p:cNvSpPr/>
          <p:nvPr/>
        </p:nvSpPr>
        <p:spPr>
          <a:xfrm>
            <a:off x="2200275" y="4429125"/>
            <a:ext cx="3228975" cy="742950"/>
          </a:xfrm>
          <a:custGeom>
            <a:avLst/>
            <a:gdLst>
              <a:gd name="connsiteX0" fmla="*/ 71438 w 3228975"/>
              <a:gd name="connsiteY0" fmla="*/ 542925 h 742950"/>
              <a:gd name="connsiteX1" fmla="*/ 14288 w 3228975"/>
              <a:gd name="connsiteY1" fmla="*/ 571500 h 742950"/>
              <a:gd name="connsiteX2" fmla="*/ 0 w 3228975"/>
              <a:gd name="connsiteY2" fmla="*/ 614363 h 742950"/>
              <a:gd name="connsiteX3" fmla="*/ 42863 w 3228975"/>
              <a:gd name="connsiteY3" fmla="*/ 728663 h 742950"/>
              <a:gd name="connsiteX4" fmla="*/ 85725 w 3228975"/>
              <a:gd name="connsiteY4" fmla="*/ 742950 h 742950"/>
              <a:gd name="connsiteX5" fmla="*/ 142875 w 3228975"/>
              <a:gd name="connsiteY5" fmla="*/ 528638 h 742950"/>
              <a:gd name="connsiteX6" fmla="*/ 185738 w 3228975"/>
              <a:gd name="connsiteY6" fmla="*/ 514350 h 742950"/>
              <a:gd name="connsiteX7" fmla="*/ 285750 w 3228975"/>
              <a:gd name="connsiteY7" fmla="*/ 414338 h 742950"/>
              <a:gd name="connsiteX8" fmla="*/ 371475 w 3228975"/>
              <a:gd name="connsiteY8" fmla="*/ 357188 h 742950"/>
              <a:gd name="connsiteX9" fmla="*/ 500063 w 3228975"/>
              <a:gd name="connsiteY9" fmla="*/ 257175 h 742950"/>
              <a:gd name="connsiteX10" fmla="*/ 557213 w 3228975"/>
              <a:gd name="connsiteY10" fmla="*/ 214313 h 742950"/>
              <a:gd name="connsiteX11" fmla="*/ 600075 w 3228975"/>
              <a:gd name="connsiteY11" fmla="*/ 200025 h 742950"/>
              <a:gd name="connsiteX12" fmla="*/ 642938 w 3228975"/>
              <a:gd name="connsiteY12" fmla="*/ 171450 h 742950"/>
              <a:gd name="connsiteX13" fmla="*/ 728663 w 3228975"/>
              <a:gd name="connsiteY13" fmla="*/ 142875 h 742950"/>
              <a:gd name="connsiteX14" fmla="*/ 828675 w 3228975"/>
              <a:gd name="connsiteY14" fmla="*/ 114300 h 742950"/>
              <a:gd name="connsiteX15" fmla="*/ 957263 w 3228975"/>
              <a:gd name="connsiteY15" fmla="*/ 57150 h 742950"/>
              <a:gd name="connsiteX16" fmla="*/ 1000125 w 3228975"/>
              <a:gd name="connsiteY16" fmla="*/ 42863 h 742950"/>
              <a:gd name="connsiteX17" fmla="*/ 1128713 w 3228975"/>
              <a:gd name="connsiteY17" fmla="*/ 0 h 742950"/>
              <a:gd name="connsiteX18" fmla="*/ 1943100 w 3228975"/>
              <a:gd name="connsiteY18" fmla="*/ 14288 h 742950"/>
              <a:gd name="connsiteX19" fmla="*/ 2057400 w 3228975"/>
              <a:gd name="connsiteY19" fmla="*/ 100013 h 742950"/>
              <a:gd name="connsiteX20" fmla="*/ 2143125 w 3228975"/>
              <a:gd name="connsiteY20" fmla="*/ 128588 h 742950"/>
              <a:gd name="connsiteX21" fmla="*/ 2357438 w 3228975"/>
              <a:gd name="connsiteY21" fmla="*/ 157163 h 742950"/>
              <a:gd name="connsiteX22" fmla="*/ 2443163 w 3228975"/>
              <a:gd name="connsiteY22" fmla="*/ 185738 h 742950"/>
              <a:gd name="connsiteX23" fmla="*/ 2486025 w 3228975"/>
              <a:gd name="connsiteY23" fmla="*/ 214313 h 742950"/>
              <a:gd name="connsiteX24" fmla="*/ 2571750 w 3228975"/>
              <a:gd name="connsiteY24" fmla="*/ 242888 h 742950"/>
              <a:gd name="connsiteX25" fmla="*/ 2657475 w 3228975"/>
              <a:gd name="connsiteY25" fmla="*/ 271463 h 742950"/>
              <a:gd name="connsiteX26" fmla="*/ 2786063 w 3228975"/>
              <a:gd name="connsiteY26" fmla="*/ 314325 h 742950"/>
              <a:gd name="connsiteX27" fmla="*/ 2828925 w 3228975"/>
              <a:gd name="connsiteY27" fmla="*/ 328613 h 742950"/>
              <a:gd name="connsiteX28" fmla="*/ 2886075 w 3228975"/>
              <a:gd name="connsiteY28" fmla="*/ 342900 h 742950"/>
              <a:gd name="connsiteX29" fmla="*/ 3000375 w 3228975"/>
              <a:gd name="connsiteY29" fmla="*/ 357188 h 742950"/>
              <a:gd name="connsiteX30" fmla="*/ 3086100 w 3228975"/>
              <a:gd name="connsiteY30" fmla="*/ 371475 h 742950"/>
              <a:gd name="connsiteX31" fmla="*/ 3171825 w 3228975"/>
              <a:gd name="connsiteY31" fmla="*/ 400050 h 742950"/>
              <a:gd name="connsiteX32" fmla="*/ 3114675 w 3228975"/>
              <a:gd name="connsiteY32" fmla="*/ 328613 h 742950"/>
              <a:gd name="connsiteX33" fmla="*/ 3043238 w 3228975"/>
              <a:gd name="connsiteY33" fmla="*/ 257175 h 742950"/>
              <a:gd name="connsiteX34" fmla="*/ 3000375 w 3228975"/>
              <a:gd name="connsiteY34" fmla="*/ 200025 h 742950"/>
              <a:gd name="connsiteX35" fmla="*/ 2957513 w 3228975"/>
              <a:gd name="connsiteY35" fmla="*/ 171450 h 742950"/>
              <a:gd name="connsiteX36" fmla="*/ 3043238 w 3228975"/>
              <a:gd name="connsiteY36" fmla="*/ 200025 h 742950"/>
              <a:gd name="connsiteX37" fmla="*/ 3071813 w 3228975"/>
              <a:gd name="connsiteY37" fmla="*/ 242888 h 742950"/>
              <a:gd name="connsiteX38" fmla="*/ 3157538 w 3228975"/>
              <a:gd name="connsiteY38" fmla="*/ 300038 h 742950"/>
              <a:gd name="connsiteX39" fmla="*/ 3228975 w 3228975"/>
              <a:gd name="connsiteY39" fmla="*/ 428625 h 742950"/>
              <a:gd name="connsiteX40" fmla="*/ 3171825 w 3228975"/>
              <a:gd name="connsiteY40" fmla="*/ 528638 h 742950"/>
              <a:gd name="connsiteX41" fmla="*/ 3043238 w 3228975"/>
              <a:gd name="connsiteY41" fmla="*/ 642938 h 742950"/>
              <a:gd name="connsiteX42" fmla="*/ 3000375 w 3228975"/>
              <a:gd name="connsiteY42" fmla="*/ 6858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28975" h="742950">
                <a:moveTo>
                  <a:pt x="71438" y="542925"/>
                </a:moveTo>
                <a:cubicBezTo>
                  <a:pt x="52388" y="552450"/>
                  <a:pt x="29348" y="556440"/>
                  <a:pt x="14288" y="571500"/>
                </a:cubicBezTo>
                <a:cubicBezTo>
                  <a:pt x="3639" y="582149"/>
                  <a:pt x="0" y="599302"/>
                  <a:pt x="0" y="614363"/>
                </a:cubicBezTo>
                <a:cubicBezTo>
                  <a:pt x="0" y="646891"/>
                  <a:pt x="13302" y="705014"/>
                  <a:pt x="42863" y="728663"/>
                </a:cubicBezTo>
                <a:cubicBezTo>
                  <a:pt x="54623" y="738071"/>
                  <a:pt x="71438" y="738188"/>
                  <a:pt x="85725" y="742950"/>
                </a:cubicBezTo>
                <a:cubicBezTo>
                  <a:pt x="96772" y="599344"/>
                  <a:pt x="49607" y="575272"/>
                  <a:pt x="142875" y="528638"/>
                </a:cubicBezTo>
                <a:cubicBezTo>
                  <a:pt x="156346" y="521903"/>
                  <a:pt x="171450" y="519113"/>
                  <a:pt x="185738" y="514350"/>
                </a:cubicBezTo>
                <a:cubicBezTo>
                  <a:pt x="219075" y="481013"/>
                  <a:pt x="246522" y="440490"/>
                  <a:pt x="285750" y="414338"/>
                </a:cubicBezTo>
                <a:cubicBezTo>
                  <a:pt x="314325" y="395288"/>
                  <a:pt x="347191" y="381472"/>
                  <a:pt x="371475" y="357188"/>
                </a:cubicBezTo>
                <a:cubicBezTo>
                  <a:pt x="458729" y="269934"/>
                  <a:pt x="363351" y="359707"/>
                  <a:pt x="500063" y="257175"/>
                </a:cubicBezTo>
                <a:cubicBezTo>
                  <a:pt x="519113" y="242888"/>
                  <a:pt x="536538" y="226127"/>
                  <a:pt x="557213" y="214313"/>
                </a:cubicBezTo>
                <a:cubicBezTo>
                  <a:pt x="570289" y="206841"/>
                  <a:pt x="586605" y="206760"/>
                  <a:pt x="600075" y="200025"/>
                </a:cubicBezTo>
                <a:cubicBezTo>
                  <a:pt x="615434" y="192346"/>
                  <a:pt x="627246" y="178424"/>
                  <a:pt x="642938" y="171450"/>
                </a:cubicBezTo>
                <a:cubicBezTo>
                  <a:pt x="670463" y="159217"/>
                  <a:pt x="700088" y="152400"/>
                  <a:pt x="728663" y="142875"/>
                </a:cubicBezTo>
                <a:cubicBezTo>
                  <a:pt x="790150" y="122380"/>
                  <a:pt x="756920" y="132239"/>
                  <a:pt x="828675" y="114300"/>
                </a:cubicBezTo>
                <a:cubicBezTo>
                  <a:pt x="896600" y="69017"/>
                  <a:pt x="855248" y="91155"/>
                  <a:pt x="957263" y="57150"/>
                </a:cubicBezTo>
                <a:lnTo>
                  <a:pt x="1000125" y="42863"/>
                </a:lnTo>
                <a:cubicBezTo>
                  <a:pt x="1051878" y="8362"/>
                  <a:pt x="1051717" y="0"/>
                  <a:pt x="1128713" y="0"/>
                </a:cubicBezTo>
                <a:cubicBezTo>
                  <a:pt x="1400217" y="0"/>
                  <a:pt x="1671638" y="9525"/>
                  <a:pt x="1943100" y="14288"/>
                </a:cubicBezTo>
                <a:cubicBezTo>
                  <a:pt x="1981200" y="42863"/>
                  <a:pt x="2012219" y="84953"/>
                  <a:pt x="2057400" y="100013"/>
                </a:cubicBezTo>
                <a:cubicBezTo>
                  <a:pt x="2085975" y="109538"/>
                  <a:pt x="2113237" y="124852"/>
                  <a:pt x="2143125" y="128588"/>
                </a:cubicBezTo>
                <a:cubicBezTo>
                  <a:pt x="2290841" y="147052"/>
                  <a:pt x="2219414" y="137445"/>
                  <a:pt x="2357438" y="157163"/>
                </a:cubicBezTo>
                <a:cubicBezTo>
                  <a:pt x="2386013" y="166688"/>
                  <a:pt x="2418101" y="169030"/>
                  <a:pt x="2443163" y="185738"/>
                </a:cubicBezTo>
                <a:cubicBezTo>
                  <a:pt x="2457450" y="195263"/>
                  <a:pt x="2470334" y="207339"/>
                  <a:pt x="2486025" y="214313"/>
                </a:cubicBezTo>
                <a:cubicBezTo>
                  <a:pt x="2513550" y="226546"/>
                  <a:pt x="2543175" y="233363"/>
                  <a:pt x="2571750" y="242888"/>
                </a:cubicBezTo>
                <a:lnTo>
                  <a:pt x="2657475" y="271463"/>
                </a:lnTo>
                <a:lnTo>
                  <a:pt x="2786063" y="314325"/>
                </a:lnTo>
                <a:cubicBezTo>
                  <a:pt x="2800350" y="319087"/>
                  <a:pt x="2814314" y="324960"/>
                  <a:pt x="2828925" y="328613"/>
                </a:cubicBezTo>
                <a:cubicBezTo>
                  <a:pt x="2847975" y="333375"/>
                  <a:pt x="2866706" y="339672"/>
                  <a:pt x="2886075" y="342900"/>
                </a:cubicBezTo>
                <a:cubicBezTo>
                  <a:pt x="2923949" y="349212"/>
                  <a:pt x="2962364" y="351758"/>
                  <a:pt x="3000375" y="357188"/>
                </a:cubicBezTo>
                <a:cubicBezTo>
                  <a:pt x="3029053" y="361285"/>
                  <a:pt x="3057525" y="366713"/>
                  <a:pt x="3086100" y="371475"/>
                </a:cubicBezTo>
                <a:cubicBezTo>
                  <a:pt x="3114675" y="381000"/>
                  <a:pt x="3181350" y="428625"/>
                  <a:pt x="3171825" y="400050"/>
                </a:cubicBezTo>
                <a:cubicBezTo>
                  <a:pt x="3152108" y="340898"/>
                  <a:pt x="3170069" y="365542"/>
                  <a:pt x="3114675" y="328613"/>
                </a:cubicBezTo>
                <a:cubicBezTo>
                  <a:pt x="3038477" y="214315"/>
                  <a:pt x="3138485" y="352422"/>
                  <a:pt x="3043238" y="257175"/>
                </a:cubicBezTo>
                <a:cubicBezTo>
                  <a:pt x="3026400" y="240337"/>
                  <a:pt x="3017213" y="216863"/>
                  <a:pt x="3000375" y="200025"/>
                </a:cubicBezTo>
                <a:cubicBezTo>
                  <a:pt x="2988233" y="187883"/>
                  <a:pt x="2940342" y="171450"/>
                  <a:pt x="2957513" y="171450"/>
                </a:cubicBezTo>
                <a:cubicBezTo>
                  <a:pt x="2987634" y="171450"/>
                  <a:pt x="3043238" y="200025"/>
                  <a:pt x="3043238" y="200025"/>
                </a:cubicBezTo>
                <a:cubicBezTo>
                  <a:pt x="3052763" y="214313"/>
                  <a:pt x="3058890" y="231580"/>
                  <a:pt x="3071813" y="242888"/>
                </a:cubicBezTo>
                <a:cubicBezTo>
                  <a:pt x="3097659" y="265503"/>
                  <a:pt x="3157538" y="300038"/>
                  <a:pt x="3157538" y="300038"/>
                </a:cubicBezTo>
                <a:cubicBezTo>
                  <a:pt x="3223042" y="398294"/>
                  <a:pt x="3203828" y="353182"/>
                  <a:pt x="3228975" y="428625"/>
                </a:cubicBezTo>
                <a:cubicBezTo>
                  <a:pt x="3212628" y="477668"/>
                  <a:pt x="3215075" y="485388"/>
                  <a:pt x="3171825" y="528638"/>
                </a:cubicBezTo>
                <a:cubicBezTo>
                  <a:pt x="3085933" y="614530"/>
                  <a:pt x="3163241" y="462935"/>
                  <a:pt x="3043238" y="642938"/>
                </a:cubicBezTo>
                <a:cubicBezTo>
                  <a:pt x="3012021" y="689763"/>
                  <a:pt x="3031834" y="685800"/>
                  <a:pt x="3000375" y="68580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206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1008486" y="1534685"/>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1444" name="Group 4"/>
          <p:cNvGrpSpPr>
            <a:grpSpLocks/>
          </p:cNvGrpSpPr>
          <p:nvPr/>
        </p:nvGrpSpPr>
        <p:grpSpPr bwMode="auto">
          <a:xfrm>
            <a:off x="976986" y="1511935"/>
            <a:ext cx="6803708" cy="1937167"/>
            <a:chOff x="576" y="2192"/>
            <a:chExt cx="3888" cy="1107"/>
          </a:xfrm>
        </p:grpSpPr>
        <p:sp>
          <p:nvSpPr>
            <p:cNvPr id="61445"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46"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47"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8"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9"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0"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51"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52"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53"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4"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5"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56"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7"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8"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59"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60"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461"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62"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3"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4"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5"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6"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7"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8"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9"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0"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1"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2"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73"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74"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5"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6"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77"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8"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9"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0"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1"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82"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83"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4"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5"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6"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87"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8"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489"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0"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1"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2"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3"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4"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5"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6"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7"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8"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99"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0"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1"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2"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3"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04"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5"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6"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7"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08"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09"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0"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1"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2"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3"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4"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15"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16"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7"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8"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9"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0"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1"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2"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3"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4"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5"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26"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7"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28"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9"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0"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31"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2"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3"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34"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5"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6"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7"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8"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9"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40"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41"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2"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43"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4"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45"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6"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7"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8"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9"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0"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1"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2"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3"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4"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5"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6"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7"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58"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59"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60"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61"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2"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63"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4"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5"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6"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67"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8"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9"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0"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71"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2"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3"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4"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75"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6"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7"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78"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9"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80"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1"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82"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3"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84"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5"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6"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7"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8"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9"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90"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1"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2"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3"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4"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5"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96"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7"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8"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9"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00"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1"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2"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03"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4"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605"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6"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7"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608"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09"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0"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1"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12"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3"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4"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615"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6"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17"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8"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9"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0"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1"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2"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3"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4"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5"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6"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7"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628"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9"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0"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1"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32"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3"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4"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5"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6"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7"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38"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9"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0"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1"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42"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3"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4"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5"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6"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7"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62260" name="Group 820"/>
          <p:cNvGrpSpPr>
            <a:grpSpLocks/>
          </p:cNvGrpSpPr>
          <p:nvPr/>
        </p:nvGrpSpPr>
        <p:grpSpPr bwMode="auto">
          <a:xfrm>
            <a:off x="8279424" y="1534684"/>
            <a:ext cx="792715" cy="5360019"/>
            <a:chOff x="576" y="960"/>
            <a:chExt cx="453" cy="3063"/>
          </a:xfrm>
        </p:grpSpPr>
        <p:sp>
          <p:nvSpPr>
            <p:cNvPr id="62261" name="Rectangle 821"/>
            <p:cNvSpPr>
              <a:spLocks noChangeArrowheads="1"/>
            </p:cNvSpPr>
            <p:nvPr/>
          </p:nvSpPr>
          <p:spPr bwMode="auto">
            <a:xfrm>
              <a:off x="576" y="960"/>
              <a:ext cx="453" cy="3063"/>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62262" name="Text Box 928"/>
            <p:cNvSpPr txBox="1">
              <a:spLocks noChangeArrowheads="1"/>
            </p:cNvSpPr>
            <p:nvPr/>
          </p:nvSpPr>
          <p:spPr bwMode="auto">
            <a:xfrm>
              <a:off x="590" y="98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8</a:t>
              </a:r>
            </a:p>
          </p:txBody>
        </p:sp>
        <p:sp>
          <p:nvSpPr>
            <p:cNvPr id="62263" name="Text Box 1131"/>
            <p:cNvSpPr txBox="1">
              <a:spLocks noChangeArrowheads="1"/>
            </p:cNvSpPr>
            <p:nvPr/>
          </p:nvSpPr>
          <p:spPr bwMode="auto">
            <a:xfrm>
              <a:off x="768" y="98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33</a:t>
              </a:r>
            </a:p>
          </p:txBody>
        </p:sp>
        <p:sp>
          <p:nvSpPr>
            <p:cNvPr id="62264" name="Text Box 964"/>
            <p:cNvSpPr txBox="1">
              <a:spLocks noChangeArrowheads="1"/>
            </p:cNvSpPr>
            <p:nvPr/>
          </p:nvSpPr>
          <p:spPr bwMode="auto">
            <a:xfrm>
              <a:off x="590" y="113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5" name="Text Box 1132"/>
            <p:cNvSpPr txBox="1">
              <a:spLocks noChangeArrowheads="1"/>
            </p:cNvSpPr>
            <p:nvPr/>
          </p:nvSpPr>
          <p:spPr bwMode="auto">
            <a:xfrm>
              <a:off x="768" y="113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26</a:t>
              </a:r>
            </a:p>
          </p:txBody>
        </p:sp>
        <p:sp>
          <p:nvSpPr>
            <p:cNvPr id="62266" name="Text Box 1000"/>
            <p:cNvSpPr txBox="1">
              <a:spLocks noChangeArrowheads="1"/>
            </p:cNvSpPr>
            <p:nvPr/>
          </p:nvSpPr>
          <p:spPr bwMode="auto">
            <a:xfrm>
              <a:off x="590" y="1289"/>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4</a:t>
              </a:r>
            </a:p>
          </p:txBody>
        </p:sp>
        <p:sp>
          <p:nvSpPr>
            <p:cNvPr id="62267" name="Text Box 1133"/>
            <p:cNvSpPr txBox="1">
              <a:spLocks noChangeArrowheads="1"/>
            </p:cNvSpPr>
            <p:nvPr/>
          </p:nvSpPr>
          <p:spPr bwMode="auto">
            <a:xfrm>
              <a:off x="768" y="128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19</a:t>
              </a:r>
            </a:p>
          </p:txBody>
        </p:sp>
        <p:sp>
          <p:nvSpPr>
            <p:cNvPr id="62268" name="Text Box 1036"/>
            <p:cNvSpPr txBox="1">
              <a:spLocks noChangeArrowheads="1"/>
            </p:cNvSpPr>
            <p:nvPr/>
          </p:nvSpPr>
          <p:spPr bwMode="auto">
            <a:xfrm>
              <a:off x="590" y="143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9" name="Text Box 1134"/>
            <p:cNvSpPr txBox="1">
              <a:spLocks noChangeArrowheads="1"/>
            </p:cNvSpPr>
            <p:nvPr/>
          </p:nvSpPr>
          <p:spPr bwMode="auto">
            <a:xfrm>
              <a:off x="768" y="143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0" name="Text Box 1072"/>
            <p:cNvSpPr txBox="1">
              <a:spLocks noChangeArrowheads="1"/>
            </p:cNvSpPr>
            <p:nvPr/>
          </p:nvSpPr>
          <p:spPr bwMode="auto">
            <a:xfrm>
              <a:off x="590" y="15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1" name="Text Box 1135"/>
            <p:cNvSpPr txBox="1">
              <a:spLocks noChangeArrowheads="1"/>
            </p:cNvSpPr>
            <p:nvPr/>
          </p:nvSpPr>
          <p:spPr bwMode="auto">
            <a:xfrm>
              <a:off x="768" y="157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2" name="Text Box 1138"/>
            <p:cNvSpPr txBox="1">
              <a:spLocks noChangeArrowheads="1"/>
            </p:cNvSpPr>
            <p:nvPr/>
          </p:nvSpPr>
          <p:spPr bwMode="auto">
            <a:xfrm>
              <a:off x="590" y="17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3" name="Text Box 1143"/>
            <p:cNvSpPr txBox="1">
              <a:spLocks noChangeArrowheads="1"/>
            </p:cNvSpPr>
            <p:nvPr/>
          </p:nvSpPr>
          <p:spPr bwMode="auto">
            <a:xfrm>
              <a:off x="768" y="17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13</a:t>
              </a:r>
            </a:p>
          </p:txBody>
        </p:sp>
        <p:sp>
          <p:nvSpPr>
            <p:cNvPr id="62274" name="Text Box 1139"/>
            <p:cNvSpPr txBox="1">
              <a:spLocks noChangeArrowheads="1"/>
            </p:cNvSpPr>
            <p:nvPr/>
          </p:nvSpPr>
          <p:spPr bwMode="auto">
            <a:xfrm>
              <a:off x="590" y="18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5</a:t>
              </a:r>
            </a:p>
          </p:txBody>
        </p:sp>
        <p:sp>
          <p:nvSpPr>
            <p:cNvPr id="62275" name="Text Box 1144"/>
            <p:cNvSpPr txBox="1">
              <a:spLocks noChangeArrowheads="1"/>
            </p:cNvSpPr>
            <p:nvPr/>
          </p:nvSpPr>
          <p:spPr bwMode="auto">
            <a:xfrm>
              <a:off x="768" y="18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12</a:t>
              </a:r>
            </a:p>
          </p:txBody>
        </p:sp>
        <p:sp>
          <p:nvSpPr>
            <p:cNvPr id="62276" name="Text Box 1140"/>
            <p:cNvSpPr txBox="1">
              <a:spLocks noChangeArrowheads="1"/>
            </p:cNvSpPr>
            <p:nvPr/>
          </p:nvSpPr>
          <p:spPr bwMode="auto">
            <a:xfrm>
              <a:off x="590" y="202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6</a:t>
              </a:r>
            </a:p>
          </p:txBody>
        </p:sp>
        <p:sp>
          <p:nvSpPr>
            <p:cNvPr id="62277" name="Text Box 1145"/>
            <p:cNvSpPr txBox="1">
              <a:spLocks noChangeArrowheads="1"/>
            </p:cNvSpPr>
            <p:nvPr/>
          </p:nvSpPr>
          <p:spPr bwMode="auto">
            <a:xfrm>
              <a:off x="768" y="202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11</a:t>
              </a:r>
            </a:p>
          </p:txBody>
        </p:sp>
        <p:sp>
          <p:nvSpPr>
            <p:cNvPr id="62278" name="Text Box 1141"/>
            <p:cNvSpPr txBox="1">
              <a:spLocks noChangeArrowheads="1"/>
            </p:cNvSpPr>
            <p:nvPr/>
          </p:nvSpPr>
          <p:spPr bwMode="auto">
            <a:xfrm>
              <a:off x="590" y="217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9" name="Text Box 1146"/>
            <p:cNvSpPr txBox="1">
              <a:spLocks noChangeArrowheads="1"/>
            </p:cNvSpPr>
            <p:nvPr/>
          </p:nvSpPr>
          <p:spPr bwMode="auto">
            <a:xfrm>
              <a:off x="768" y="217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10</a:t>
              </a:r>
            </a:p>
          </p:txBody>
        </p:sp>
        <p:sp>
          <p:nvSpPr>
            <p:cNvPr id="62280" name="Text Box 1142"/>
            <p:cNvSpPr txBox="1">
              <a:spLocks noChangeArrowheads="1"/>
            </p:cNvSpPr>
            <p:nvPr/>
          </p:nvSpPr>
          <p:spPr bwMode="auto">
            <a:xfrm>
              <a:off x="590" y="232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81" name="Text Box 1147"/>
            <p:cNvSpPr txBox="1">
              <a:spLocks noChangeArrowheads="1"/>
            </p:cNvSpPr>
            <p:nvPr/>
          </p:nvSpPr>
          <p:spPr bwMode="auto">
            <a:xfrm>
              <a:off x="768" y="232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2" name="Text Box 1149"/>
            <p:cNvSpPr txBox="1">
              <a:spLocks noChangeArrowheads="1"/>
            </p:cNvSpPr>
            <p:nvPr/>
          </p:nvSpPr>
          <p:spPr bwMode="auto">
            <a:xfrm>
              <a:off x="590" y="247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1</a:t>
              </a:r>
            </a:p>
          </p:txBody>
        </p:sp>
        <p:sp>
          <p:nvSpPr>
            <p:cNvPr id="62283" name="Text Box 1154"/>
            <p:cNvSpPr txBox="1">
              <a:spLocks noChangeArrowheads="1"/>
            </p:cNvSpPr>
            <p:nvPr/>
          </p:nvSpPr>
          <p:spPr bwMode="auto">
            <a:xfrm>
              <a:off x="768" y="2465"/>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4" name="Text Box 1150"/>
            <p:cNvSpPr txBox="1">
              <a:spLocks noChangeArrowheads="1"/>
            </p:cNvSpPr>
            <p:nvPr/>
          </p:nvSpPr>
          <p:spPr bwMode="auto">
            <a:xfrm>
              <a:off x="590" y="262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0</a:t>
              </a:r>
            </a:p>
          </p:txBody>
        </p:sp>
        <p:sp>
          <p:nvSpPr>
            <p:cNvPr id="62285" name="Text Box 1155"/>
            <p:cNvSpPr txBox="1">
              <a:spLocks noChangeArrowheads="1"/>
            </p:cNvSpPr>
            <p:nvPr/>
          </p:nvSpPr>
          <p:spPr bwMode="auto">
            <a:xfrm>
              <a:off x="768" y="261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6</a:t>
              </a:r>
            </a:p>
          </p:txBody>
        </p:sp>
        <p:sp>
          <p:nvSpPr>
            <p:cNvPr id="62286" name="Text Box 1151"/>
            <p:cNvSpPr txBox="1">
              <a:spLocks noChangeArrowheads="1"/>
            </p:cNvSpPr>
            <p:nvPr/>
          </p:nvSpPr>
          <p:spPr bwMode="auto">
            <a:xfrm>
              <a:off x="590" y="277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9</a:t>
              </a:r>
            </a:p>
          </p:txBody>
        </p:sp>
        <p:sp>
          <p:nvSpPr>
            <p:cNvPr id="62287" name="Text Box 1156"/>
            <p:cNvSpPr txBox="1">
              <a:spLocks noChangeArrowheads="1"/>
            </p:cNvSpPr>
            <p:nvPr/>
          </p:nvSpPr>
          <p:spPr bwMode="auto">
            <a:xfrm>
              <a:off x="768" y="276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88" name="Text Box 1152"/>
            <p:cNvSpPr txBox="1">
              <a:spLocks noChangeArrowheads="1"/>
            </p:cNvSpPr>
            <p:nvPr/>
          </p:nvSpPr>
          <p:spPr bwMode="auto">
            <a:xfrm>
              <a:off x="590" y="2924"/>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2</a:t>
              </a:r>
            </a:p>
          </p:txBody>
        </p:sp>
        <p:sp>
          <p:nvSpPr>
            <p:cNvPr id="62289" name="Text Box 1157"/>
            <p:cNvSpPr txBox="1">
              <a:spLocks noChangeArrowheads="1"/>
            </p:cNvSpPr>
            <p:nvPr/>
          </p:nvSpPr>
          <p:spPr bwMode="auto">
            <a:xfrm>
              <a:off x="768" y="2917"/>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90" name="Text Box 1153"/>
            <p:cNvSpPr txBox="1">
              <a:spLocks noChangeArrowheads="1"/>
            </p:cNvSpPr>
            <p:nvPr/>
          </p:nvSpPr>
          <p:spPr bwMode="auto">
            <a:xfrm>
              <a:off x="590" y="307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1" name="Text Box 1158"/>
            <p:cNvSpPr txBox="1">
              <a:spLocks noChangeArrowheads="1"/>
            </p:cNvSpPr>
            <p:nvPr/>
          </p:nvSpPr>
          <p:spPr bwMode="auto">
            <a:xfrm>
              <a:off x="768" y="306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2" name="Text Box 1160"/>
            <p:cNvSpPr txBox="1">
              <a:spLocks noChangeArrowheads="1"/>
            </p:cNvSpPr>
            <p:nvPr/>
          </p:nvSpPr>
          <p:spPr bwMode="auto">
            <a:xfrm>
              <a:off x="590" y="322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3</a:t>
              </a:r>
            </a:p>
          </p:txBody>
        </p:sp>
        <p:sp>
          <p:nvSpPr>
            <p:cNvPr id="62293" name="Text Box 1165"/>
            <p:cNvSpPr txBox="1">
              <a:spLocks noChangeArrowheads="1"/>
            </p:cNvSpPr>
            <p:nvPr/>
          </p:nvSpPr>
          <p:spPr bwMode="auto">
            <a:xfrm>
              <a:off x="768" y="321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4" name="Text Box 1161"/>
            <p:cNvSpPr txBox="1">
              <a:spLocks noChangeArrowheads="1"/>
            </p:cNvSpPr>
            <p:nvPr/>
          </p:nvSpPr>
          <p:spPr bwMode="auto">
            <a:xfrm>
              <a:off x="590" y="33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5" name="Text Box 1166"/>
            <p:cNvSpPr txBox="1">
              <a:spLocks noChangeArrowheads="1"/>
            </p:cNvSpPr>
            <p:nvPr/>
          </p:nvSpPr>
          <p:spPr bwMode="auto">
            <a:xfrm>
              <a:off x="768" y="336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a:t>
              </a:r>
            </a:p>
          </p:txBody>
        </p:sp>
        <p:sp>
          <p:nvSpPr>
            <p:cNvPr id="62296" name="Text Box 1162"/>
            <p:cNvSpPr txBox="1">
              <a:spLocks noChangeArrowheads="1"/>
            </p:cNvSpPr>
            <p:nvPr/>
          </p:nvSpPr>
          <p:spPr bwMode="auto">
            <a:xfrm>
              <a:off x="590" y="35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7" name="Text Box 1167"/>
            <p:cNvSpPr txBox="1">
              <a:spLocks noChangeArrowheads="1"/>
            </p:cNvSpPr>
            <p:nvPr/>
          </p:nvSpPr>
          <p:spPr bwMode="auto">
            <a:xfrm>
              <a:off x="768" y="35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a:t>
              </a:r>
            </a:p>
          </p:txBody>
        </p:sp>
        <p:sp>
          <p:nvSpPr>
            <p:cNvPr id="62298" name="Text Box 1163"/>
            <p:cNvSpPr txBox="1">
              <a:spLocks noChangeArrowheads="1"/>
            </p:cNvSpPr>
            <p:nvPr/>
          </p:nvSpPr>
          <p:spPr bwMode="auto">
            <a:xfrm>
              <a:off x="590" y="36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9" name="Text Box 1168"/>
            <p:cNvSpPr txBox="1">
              <a:spLocks noChangeArrowheads="1"/>
            </p:cNvSpPr>
            <p:nvPr/>
          </p:nvSpPr>
          <p:spPr bwMode="auto">
            <a:xfrm>
              <a:off x="768" y="36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sp>
          <p:nvSpPr>
            <p:cNvPr id="62300" name="Text Box 1164"/>
            <p:cNvSpPr txBox="1">
              <a:spLocks noChangeArrowheads="1"/>
            </p:cNvSpPr>
            <p:nvPr/>
          </p:nvSpPr>
          <p:spPr bwMode="auto">
            <a:xfrm>
              <a:off x="590" y="382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301" name="Text Box 1169"/>
            <p:cNvSpPr txBox="1">
              <a:spLocks noChangeArrowheads="1"/>
            </p:cNvSpPr>
            <p:nvPr/>
          </p:nvSpPr>
          <p:spPr bwMode="auto">
            <a:xfrm>
              <a:off x="768" y="382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grpSp>
      <p:sp>
        <p:nvSpPr>
          <p:cNvPr id="62302" name="Rectangle 862"/>
          <p:cNvSpPr>
            <a:spLocks noChangeArrowheads="1"/>
          </p:cNvSpPr>
          <p:nvPr/>
        </p:nvSpPr>
        <p:spPr bwMode="auto">
          <a:xfrm>
            <a:off x="1011986" y="5039783"/>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2303" name="Group 863"/>
          <p:cNvGrpSpPr>
            <a:grpSpLocks/>
          </p:cNvGrpSpPr>
          <p:nvPr/>
        </p:nvGrpSpPr>
        <p:grpSpPr bwMode="auto">
          <a:xfrm>
            <a:off x="980486" y="5017035"/>
            <a:ext cx="6803708" cy="1937166"/>
            <a:chOff x="576" y="2192"/>
            <a:chExt cx="3888" cy="1107"/>
          </a:xfrm>
        </p:grpSpPr>
        <p:sp>
          <p:nvSpPr>
            <p:cNvPr id="62304"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05"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06"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7"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8"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9"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10"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11"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12"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3"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4"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15"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6"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7"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18"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19"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20"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21"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2"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3"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4"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5"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6"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7"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8"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9"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0"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1"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32"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33"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4"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5"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36"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7"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8"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9"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0"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41"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42"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3"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4"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45"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46"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7"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348"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9"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0"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1"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2"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3"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4"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5"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6"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7"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58"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9"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0"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1"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2"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63"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4"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5"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6"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67"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68"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9"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0"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1"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2"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3"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374"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75"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6"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7"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8"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9"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0"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1"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2"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3"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4"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85"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86"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87"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8"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9"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90"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1"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2"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93"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4"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5"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6"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7"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8"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99"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00"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1"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02"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3"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04"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5"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6"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7"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8"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09"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0"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1"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2"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3"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4"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5"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16"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17"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18"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19"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20"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1"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22"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3"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4"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5"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26"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7"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8"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9"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0"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1"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2"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3"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34"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5"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6"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37"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8"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9"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0"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41"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2"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3"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4"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5"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6"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7"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8"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9"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0"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1"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2"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3"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4"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55"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6"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7"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8"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9"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60"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1"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62"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3"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544"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5"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6"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47"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48"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49"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0"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51"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2"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3"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554"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5"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56"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7"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8"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9"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0"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1"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2"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3"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4"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5"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6"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67"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8"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9"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0"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71"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2"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3"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4"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5"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6"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77"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8"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9"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0"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81"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2"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3"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4"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5"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6"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587" name="Group 43"/>
          <p:cNvGrpSpPr>
            <a:grpSpLocks/>
          </p:cNvGrpSpPr>
          <p:nvPr/>
        </p:nvGrpSpPr>
        <p:grpSpPr bwMode="auto">
          <a:xfrm>
            <a:off x="980486" y="5017035"/>
            <a:ext cx="6803708" cy="1937166"/>
            <a:chOff x="576" y="2192"/>
            <a:chExt cx="3888" cy="1107"/>
          </a:xfrm>
        </p:grpSpPr>
        <p:sp>
          <p:nvSpPr>
            <p:cNvPr id="108588"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89"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0"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1"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2"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3"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4"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95"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96"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7"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8"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99"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0"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1"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2"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03"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04"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05"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6"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7"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8"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9"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0"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11"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2"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3"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4"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15"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16"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17"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8"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9"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20"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1"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2"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3"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4"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25"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26"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7"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8"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9"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30"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1"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632"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3"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4"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5"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6"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7"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8"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39"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0"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1"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642"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3"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4"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5"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6"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47"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8"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9"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0"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51"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2"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3"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4"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5"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6"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7"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58"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9"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0"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1"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2"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63"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4"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5"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6"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7"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8"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69"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70"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1"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2"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3"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4"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5"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6"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77"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8"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9"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0"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1"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2"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83"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84"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85"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86"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7"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88"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9"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90"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1"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2"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93"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4"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5"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6"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7"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8"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9"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00"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01"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02"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03"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04"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05"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06"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7"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8"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9"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10"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1"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12"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3"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14"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5"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6"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7"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18"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9"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0"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21"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2"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23"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4"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25"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6"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27"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8"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9"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0"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1"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2"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33"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4"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35"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6"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7"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8"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39"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0"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1"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2"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3"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4"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5"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6"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7"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48"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9"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0"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51"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52"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3"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4"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55"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6"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7"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58"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9"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0"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1"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2"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3"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4"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5"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6"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7"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8"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9"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0"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71"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2"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3"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4"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75"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6"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7"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8"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9"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0"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81"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2"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3"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4"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5"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6"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7"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8"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9"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0"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791" name="Group 247"/>
          <p:cNvGrpSpPr>
            <a:grpSpLocks/>
          </p:cNvGrpSpPr>
          <p:nvPr/>
        </p:nvGrpSpPr>
        <p:grpSpPr bwMode="auto">
          <a:xfrm>
            <a:off x="980486" y="5017035"/>
            <a:ext cx="6803708" cy="1937166"/>
            <a:chOff x="576" y="2192"/>
            <a:chExt cx="3888" cy="1107"/>
          </a:xfrm>
        </p:grpSpPr>
        <p:sp>
          <p:nvSpPr>
            <p:cNvPr id="108792"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93"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4"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5"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6"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7"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8"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99"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00"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1"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2"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3"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4"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05"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06"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07"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08"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9"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0"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1"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2"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3"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4"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5"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6"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7"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18"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19"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20"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1"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2"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23"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24"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5"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6"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7"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8"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9"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30"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1"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2"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33"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34"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5"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836"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7"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8"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9"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0"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1"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2"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3"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4"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5"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846"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7"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8"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9"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0"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51"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2"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3"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4"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55"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56"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7"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8"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59"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0"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1"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62"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63"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4"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5"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66"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7"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8"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9"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0"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1"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2"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73"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74"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5"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6"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7"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8"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9"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0"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81"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2"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3"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4"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5"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86"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87"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88"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89"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90"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1"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92"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3"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94"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5"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6"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97"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8"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99"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0"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1"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2"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03"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04"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05"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06"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07"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08"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9"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10"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1"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12"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3"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14"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5"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16"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7"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18"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9"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0"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1"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22"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3"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4"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25"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6"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27"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28"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29"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0"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1"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2"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3"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4"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5"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6"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7"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8"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39"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0"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1"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2"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3"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44"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5"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6"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7"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8"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9"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0"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51"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52"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3"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4"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55"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56"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7"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8"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59"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0"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1"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62"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3"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64"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5"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6"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7"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8"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9"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0"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1"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2"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3"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4"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975"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6"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7"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8"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79"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0"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81"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2"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3"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4"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85"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6"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7"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8"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9"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0"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1"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92"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3"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4"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grpSp>
      <p:grpSp>
        <p:nvGrpSpPr>
          <p:cNvPr id="108995" name="Group 451"/>
          <p:cNvGrpSpPr>
            <a:grpSpLocks/>
          </p:cNvGrpSpPr>
          <p:nvPr/>
        </p:nvGrpSpPr>
        <p:grpSpPr bwMode="auto">
          <a:xfrm>
            <a:off x="980486" y="5017035"/>
            <a:ext cx="6803708" cy="1937166"/>
            <a:chOff x="576" y="2192"/>
            <a:chExt cx="3888" cy="1107"/>
          </a:xfrm>
        </p:grpSpPr>
        <p:sp>
          <p:nvSpPr>
            <p:cNvPr id="108996"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8997"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8998"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8999"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00"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01"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02"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03"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04"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5"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6"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07"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08"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09"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0"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11"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12"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13"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4"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5"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16"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P</a:t>
              </a:r>
            </a:p>
          </p:txBody>
        </p:sp>
        <p:sp>
          <p:nvSpPr>
            <p:cNvPr id="109017"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8"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9"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20"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21"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2"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3"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24"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25"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26"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7"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28"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9"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30"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1"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032"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33"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34"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5"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6"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7"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38"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39"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040"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1"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42"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43"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44"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5"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46"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7"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48"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9"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50"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51"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2"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3"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54"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55"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56"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57"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58"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59"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0"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61"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62"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3"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4"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5"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66"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7"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8"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069"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0"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1"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72"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73"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74"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75"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6"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77"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8"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79"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80"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81"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82"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3"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84"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85"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86"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7"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88"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89"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90"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91"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92"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3"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94"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5"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96"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97"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8"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9"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C</a:t>
              </a:r>
            </a:p>
          </p:txBody>
        </p:sp>
        <p:sp>
          <p:nvSpPr>
            <p:cNvPr id="109100"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1"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02"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3"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104"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5"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06"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07"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8"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09"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0"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11"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12"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13"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14"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5"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16"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7"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8"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19"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20"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21"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22"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3"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4"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25"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26"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27"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8"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29"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0"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31"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2"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33"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4"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35"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6"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7"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38"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9"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40"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41"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2"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3"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4"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45"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6"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47"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8"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9"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50"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51"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2"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3"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54"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5"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56"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7"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8"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59"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60"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61"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2"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63"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64"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65"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66"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67"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68"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9"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0"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1"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2"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3"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4"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75"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6"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77"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78"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179"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0"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1"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2"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83"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84"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5"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86"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7"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88"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89"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0"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1"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92"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3"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4"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5"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6"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97"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98"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grpSp>
      <p:sp>
        <p:nvSpPr>
          <p:cNvPr id="1067" name="Title Placeholder 1">
            <a:extLst>
              <a:ext uri="{FF2B5EF4-FFF2-40B4-BE49-F238E27FC236}">
                <a16:creationId xmlns:a16="http://schemas.microsoft.com/office/drawing/2014/main" id="{FE2E4392-751F-E74E-9E35-0DDCE2B620E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Poe’s Cryptographic Puzzle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2326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3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26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23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8587"/>
                                        </p:tgtEl>
                                        <p:attrNameLst>
                                          <p:attrName>style.visibility</p:attrName>
                                        </p:attrNameLst>
                                      </p:cBhvr>
                                      <p:to>
                                        <p:strVal val="visible"/>
                                      </p:to>
                                    </p:set>
                                    <p:animEffect transition="in" filter="fade">
                                      <p:cBhvr>
                                        <p:cTn id="16" dur="1000"/>
                                        <p:tgtEl>
                                          <p:spTgt spid="108587"/>
                                        </p:tgtEl>
                                      </p:cBhvr>
                                    </p:animEffect>
                                  </p:childTnLst>
                                </p:cTn>
                              </p:par>
                              <p:par>
                                <p:cTn id="17" presetID="10" presetClass="exit" presetSubtype="0" fill="hold" nodeType="withEffect">
                                  <p:stCondLst>
                                    <p:cond delay="0"/>
                                  </p:stCondLst>
                                  <p:childTnLst>
                                    <p:animEffect transition="out" filter="fade">
                                      <p:cBhvr>
                                        <p:cTn id="18" dur="1000"/>
                                        <p:tgtEl>
                                          <p:spTgt spid="62303"/>
                                        </p:tgtEl>
                                      </p:cBhvr>
                                    </p:animEffect>
                                    <p:set>
                                      <p:cBhvr>
                                        <p:cTn id="19" dur="1" fill="hold">
                                          <p:stCondLst>
                                            <p:cond delay="999"/>
                                          </p:stCondLst>
                                        </p:cTn>
                                        <p:tgtEl>
                                          <p:spTgt spid="6230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8791"/>
                                        </p:tgtEl>
                                        <p:attrNameLst>
                                          <p:attrName>style.visibility</p:attrName>
                                        </p:attrNameLst>
                                      </p:cBhvr>
                                      <p:to>
                                        <p:strVal val="visible"/>
                                      </p:to>
                                    </p:set>
                                    <p:animEffect transition="in" filter="fade">
                                      <p:cBhvr>
                                        <p:cTn id="24" dur="1000"/>
                                        <p:tgtEl>
                                          <p:spTgt spid="108791"/>
                                        </p:tgtEl>
                                      </p:cBhvr>
                                    </p:animEffect>
                                  </p:childTnLst>
                                </p:cTn>
                              </p:par>
                              <p:par>
                                <p:cTn id="25" presetID="10" presetClass="exit" presetSubtype="0" fill="hold" nodeType="withEffect">
                                  <p:stCondLst>
                                    <p:cond delay="0"/>
                                  </p:stCondLst>
                                  <p:childTnLst>
                                    <p:animEffect transition="out" filter="fade">
                                      <p:cBhvr>
                                        <p:cTn id="26" dur="1000"/>
                                        <p:tgtEl>
                                          <p:spTgt spid="108587"/>
                                        </p:tgtEl>
                                      </p:cBhvr>
                                    </p:animEffect>
                                    <p:set>
                                      <p:cBhvr>
                                        <p:cTn id="27" dur="1" fill="hold">
                                          <p:stCondLst>
                                            <p:cond delay="999"/>
                                          </p:stCondLst>
                                        </p:cTn>
                                        <p:tgtEl>
                                          <p:spTgt spid="10858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995"/>
                                        </p:tgtEl>
                                        <p:attrNameLst>
                                          <p:attrName>style.visibility</p:attrName>
                                        </p:attrNameLst>
                                      </p:cBhvr>
                                      <p:to>
                                        <p:strVal val="visible"/>
                                      </p:to>
                                    </p:set>
                                    <p:animEffect transition="in" filter="fade">
                                      <p:cBhvr>
                                        <p:cTn id="32" dur="1000"/>
                                        <p:tgtEl>
                                          <p:spTgt spid="108995"/>
                                        </p:tgtEl>
                                      </p:cBhvr>
                                    </p:animEffect>
                                  </p:childTnLst>
                                </p:cTn>
                              </p:par>
                              <p:par>
                                <p:cTn id="33" presetID="10" presetClass="exit" presetSubtype="0" fill="hold" nodeType="withEffect">
                                  <p:stCondLst>
                                    <p:cond delay="0"/>
                                  </p:stCondLst>
                                  <p:childTnLst>
                                    <p:animEffect transition="out" filter="fade">
                                      <p:cBhvr>
                                        <p:cTn id="34" dur="1000"/>
                                        <p:tgtEl>
                                          <p:spTgt spid="108791"/>
                                        </p:tgtEl>
                                      </p:cBhvr>
                                    </p:animEffect>
                                    <p:set>
                                      <p:cBhvr>
                                        <p:cTn id="35" dur="1" fill="hold">
                                          <p:stCondLst>
                                            <p:cond delay="999"/>
                                          </p:stCondLst>
                                        </p:cTn>
                                        <p:tgtEl>
                                          <p:spTgt spid="1087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0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a:latin typeface="Courier" charset="0"/>
                <a:ea typeface="Courier" charset="0"/>
                <a:cs typeface="Courier" charset="0"/>
              </a:rPr>
              <a:t>…</a:t>
            </a:r>
            <a:endParaRPr lang="en-US" sz="2400"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9" name="Rectangle 18"/>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0" name="Rectangle 19"/>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1" name="Rectangle 20"/>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22" name="Rectangle 21"/>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3" name="Rectangle 22"/>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4" name="Rectangle 23"/>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25" name="Rectangle 24"/>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6" name="Rectangle 25"/>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7" name="Rectangle 26"/>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28" name="Rectangle 27"/>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1" name="Rectangle 30"/>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Tree>
    <p:extLst>
      <p:ext uri="{BB962C8B-B14F-4D97-AF65-F5344CB8AC3E}">
        <p14:creationId xmlns:p14="http://schemas.microsoft.com/office/powerpoint/2010/main" val="914128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7" name="Rectangle 26"/>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1" name="Rectangle 30"/>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2" name="Rectangle 31"/>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3" name="Rectangle 32"/>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4" name="Rectangle 33"/>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5" name="Rectangle 34"/>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6" name="Rectangle 35"/>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37" name="Rectangle 36"/>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8" name="Rectangle 37"/>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9" name="Rectangle 38"/>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0" name="Rectangle 39"/>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
        <p:nvSpPr>
          <p:cNvPr id="54" name="TextBox 53"/>
          <p:cNvSpPr txBox="1"/>
          <p:nvPr/>
        </p:nvSpPr>
        <p:spPr>
          <a:xfrm>
            <a:off x="392112" y="1493837"/>
            <a:ext cx="8480207"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i="1" dirty="0">
                <a:latin typeface="Courier" charset="0"/>
                <a:ea typeface="Courier" charset="0"/>
                <a:cs typeface="Courier" charset="0"/>
              </a:rPr>
              <a:t>each row </a:t>
            </a:r>
            <a:r>
              <a:rPr lang="en-US" sz="2400" dirty="0">
                <a:latin typeface="Courier" charset="0"/>
                <a:ea typeface="Courier" charset="0"/>
                <a:cs typeface="Courier" charset="0"/>
              </a:rPr>
              <a:t>r</a:t>
            </a:r>
            <a:r>
              <a:rPr lang="en-US" sz="2400" i="1" dirty="0">
                <a:latin typeface="Courier" charset="0"/>
                <a:ea typeface="Courier" charset="0"/>
                <a:cs typeface="Courier" charset="0"/>
              </a:rPr>
              <a:t>)</a:t>
            </a:r>
            <a:r>
              <a:rPr lang="en-US" sz="2400" dirty="0">
                <a:latin typeface="Courier" charset="0"/>
                <a:ea typeface="Courier" charset="0"/>
                <a:cs typeface="Courier" charset="0"/>
              </a:rPr>
              <a:t>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i="1" dirty="0">
                <a:latin typeface="Courier" charset="0"/>
                <a:ea typeface="Courier" charset="0"/>
                <a:cs typeface="Courier" charset="0"/>
              </a:rPr>
              <a:t>each col </a:t>
            </a:r>
            <a:r>
              <a:rPr lang="en-US" sz="2400" dirty="0">
                <a:latin typeface="Courier" charset="0"/>
                <a:ea typeface="Courier" charset="0"/>
                <a:cs typeface="Courier" charset="0"/>
              </a:rPr>
              <a:t>c)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623756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7" name="Rectangle 26"/>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1" name="Rectangle 30"/>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2" name="Rectangle 31"/>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3" name="Rectangle 32"/>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4" name="Rectangle 33"/>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5" name="Rectangle 34"/>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6" name="Rectangle 35"/>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37" name="Rectangle 36"/>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8" name="Rectangle 37"/>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9" name="Rectangle 38"/>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0" name="Rectangle 39"/>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
        <p:nvSpPr>
          <p:cNvPr id="54" name="TextBox 53"/>
          <p:cNvSpPr txBox="1"/>
          <p:nvPr/>
        </p:nvSpPr>
        <p:spPr>
          <a:xfrm>
            <a:off x="392112" y="1493837"/>
            <a:ext cx="8480207"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b="1" dirty="0">
                <a:solidFill>
                  <a:srgbClr val="0432FF"/>
                </a:solidFill>
                <a:latin typeface="Courier" charset="0"/>
                <a:ea typeface="Courier" charset="0"/>
                <a:cs typeface="Courier" charset="0"/>
              </a:rPr>
              <a:t>3</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b="1" dirty="0">
                <a:solidFill>
                  <a:srgbClr val="0432FF"/>
                </a:solidFill>
                <a:latin typeface="Courier" charset="0"/>
                <a:ea typeface="Courier" charset="0"/>
                <a:cs typeface="Courier" charset="0"/>
              </a:rPr>
              <a:t>4</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40404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7" name="Rectangle 26"/>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1" name="Rectangle 30"/>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2" name="Rectangle 31"/>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3" name="Rectangle 32"/>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4" name="Rectangle 33"/>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5" name="Rectangle 34"/>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6" name="Rectangle 35"/>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54" name="TextBox 53"/>
          <p:cNvSpPr txBox="1"/>
          <p:nvPr/>
        </p:nvSpPr>
        <p:spPr>
          <a:xfrm>
            <a:off x="392112" y="1493837"/>
            <a:ext cx="8480207"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b="1" dirty="0">
                <a:solidFill>
                  <a:srgbClr val="0432FF"/>
                </a:solidFill>
                <a:latin typeface="Courier" charset="0"/>
                <a:ea typeface="Courier" charset="0"/>
                <a:cs typeface="Courier" charset="0"/>
              </a:rPr>
              <a:t>3</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b="1" dirty="0">
                <a:solidFill>
                  <a:srgbClr val="0432FF"/>
                </a:solidFill>
                <a:latin typeface="Courier" charset="0"/>
                <a:ea typeface="Courier" charset="0"/>
                <a:cs typeface="Courier" charset="0"/>
              </a:rPr>
              <a:t>4</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8" name="Rectangle 17"/>
          <p:cNvSpPr/>
          <p:nvPr/>
        </p:nvSpPr>
        <p:spPr>
          <a:xfrm>
            <a:off x="60309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19" name="Rectangle 18"/>
          <p:cNvSpPr/>
          <p:nvPr/>
        </p:nvSpPr>
        <p:spPr>
          <a:xfrm>
            <a:off x="6716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0" name="Rectangle 19"/>
          <p:cNvSpPr/>
          <p:nvPr/>
        </p:nvSpPr>
        <p:spPr>
          <a:xfrm>
            <a:off x="6030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1" name="Rectangle 20"/>
          <p:cNvSpPr/>
          <p:nvPr/>
        </p:nvSpPr>
        <p:spPr>
          <a:xfrm>
            <a:off x="6716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 name="Freeform 1"/>
          <p:cNvSpPr/>
          <p:nvPr/>
        </p:nvSpPr>
        <p:spPr>
          <a:xfrm>
            <a:off x="1200150" y="4900613"/>
            <a:ext cx="0" cy="471487"/>
          </a:xfrm>
          <a:custGeom>
            <a:avLst/>
            <a:gdLst>
              <a:gd name="connsiteX0" fmla="*/ 0 w 0"/>
              <a:gd name="connsiteY0" fmla="*/ 0 h 471487"/>
              <a:gd name="connsiteX1" fmla="*/ 0 w 0"/>
              <a:gd name="connsiteY1" fmla="*/ 471487 h 471487"/>
            </a:gdLst>
            <a:ahLst/>
            <a:cxnLst>
              <a:cxn ang="0">
                <a:pos x="connsiteX0" y="connsiteY0"/>
              </a:cxn>
              <a:cxn ang="0">
                <a:pos x="connsiteX1" y="connsiteY1"/>
              </a:cxn>
            </a:cxnLst>
            <a:rect l="l" t="t" r="r" b="b"/>
            <a:pathLst>
              <a:path h="471487">
                <a:moveTo>
                  <a:pt x="0" y="0"/>
                </a:moveTo>
                <a:lnTo>
                  <a:pt x="0" y="471487"/>
                </a:ln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1500188" y="4900613"/>
            <a:ext cx="14322" cy="485775"/>
          </a:xfrm>
          <a:custGeom>
            <a:avLst/>
            <a:gdLst>
              <a:gd name="connsiteX0" fmla="*/ 0 w 14322"/>
              <a:gd name="connsiteY0" fmla="*/ 0 h 485775"/>
              <a:gd name="connsiteX1" fmla="*/ 14287 w 14322"/>
              <a:gd name="connsiteY1" fmla="*/ 485775 h 485775"/>
            </a:gdLst>
            <a:ahLst/>
            <a:cxnLst>
              <a:cxn ang="0">
                <a:pos x="connsiteX0" y="connsiteY0"/>
              </a:cxn>
              <a:cxn ang="0">
                <a:pos x="connsiteX1" y="connsiteY1"/>
              </a:cxn>
            </a:cxnLst>
            <a:rect l="l" t="t" r="r" b="b"/>
            <a:pathLst>
              <a:path w="14322" h="485775">
                <a:moveTo>
                  <a:pt x="0" y="0"/>
                </a:moveTo>
                <a:cubicBezTo>
                  <a:pt x="15751" y="409547"/>
                  <a:pt x="14287" y="247558"/>
                  <a:pt x="14287" y="485775"/>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1000125" y="5643563"/>
            <a:ext cx="1114425" cy="500062"/>
          </a:xfrm>
          <a:custGeom>
            <a:avLst/>
            <a:gdLst>
              <a:gd name="connsiteX0" fmla="*/ 0 w 1114425"/>
              <a:gd name="connsiteY0" fmla="*/ 342900 h 500062"/>
              <a:gd name="connsiteX1" fmla="*/ 14288 w 1114425"/>
              <a:gd name="connsiteY1" fmla="*/ 242887 h 500062"/>
              <a:gd name="connsiteX2" fmla="*/ 271463 w 1114425"/>
              <a:gd name="connsiteY2" fmla="*/ 14287 h 500062"/>
              <a:gd name="connsiteX3" fmla="*/ 400050 w 1114425"/>
              <a:gd name="connsiteY3" fmla="*/ 0 h 500062"/>
              <a:gd name="connsiteX4" fmla="*/ 728663 w 1114425"/>
              <a:gd name="connsiteY4" fmla="*/ 42862 h 500062"/>
              <a:gd name="connsiteX5" fmla="*/ 842963 w 1114425"/>
              <a:gd name="connsiteY5" fmla="*/ 100012 h 500062"/>
              <a:gd name="connsiteX6" fmla="*/ 885825 w 1114425"/>
              <a:gd name="connsiteY6" fmla="*/ 114300 h 500062"/>
              <a:gd name="connsiteX7" fmla="*/ 957263 w 1114425"/>
              <a:gd name="connsiteY7" fmla="*/ 185737 h 500062"/>
              <a:gd name="connsiteX8" fmla="*/ 1028700 w 1114425"/>
              <a:gd name="connsiteY8" fmla="*/ 314325 h 500062"/>
              <a:gd name="connsiteX9" fmla="*/ 1042988 w 1114425"/>
              <a:gd name="connsiteY9" fmla="*/ 357187 h 500062"/>
              <a:gd name="connsiteX10" fmla="*/ 1071563 w 1114425"/>
              <a:gd name="connsiteY10" fmla="*/ 414337 h 500062"/>
              <a:gd name="connsiteX11" fmla="*/ 1085850 w 1114425"/>
              <a:gd name="connsiteY11" fmla="*/ 457200 h 500062"/>
              <a:gd name="connsiteX12" fmla="*/ 1114425 w 1114425"/>
              <a:gd name="connsiteY12" fmla="*/ 500062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4425" h="500062">
                <a:moveTo>
                  <a:pt x="0" y="342900"/>
                </a:moveTo>
                <a:cubicBezTo>
                  <a:pt x="4763" y="309562"/>
                  <a:pt x="-3438" y="271521"/>
                  <a:pt x="14288" y="242887"/>
                </a:cubicBezTo>
                <a:cubicBezTo>
                  <a:pt x="98346" y="107101"/>
                  <a:pt x="139127" y="40754"/>
                  <a:pt x="271463" y="14287"/>
                </a:cubicBezTo>
                <a:cubicBezTo>
                  <a:pt x="313752" y="5829"/>
                  <a:pt x="357188" y="4762"/>
                  <a:pt x="400050" y="0"/>
                </a:cubicBezTo>
                <a:cubicBezTo>
                  <a:pt x="509588" y="14287"/>
                  <a:pt x="620910" y="18531"/>
                  <a:pt x="728663" y="42862"/>
                </a:cubicBezTo>
                <a:cubicBezTo>
                  <a:pt x="770214" y="52244"/>
                  <a:pt x="804184" y="82385"/>
                  <a:pt x="842963" y="100012"/>
                </a:cubicBezTo>
                <a:cubicBezTo>
                  <a:pt x="856673" y="106244"/>
                  <a:pt x="871538" y="109537"/>
                  <a:pt x="885825" y="114300"/>
                </a:cubicBezTo>
                <a:cubicBezTo>
                  <a:pt x="909638" y="138112"/>
                  <a:pt x="935087" y="160393"/>
                  <a:pt x="957263" y="185737"/>
                </a:cubicBezTo>
                <a:cubicBezTo>
                  <a:pt x="982491" y="214568"/>
                  <a:pt x="1017357" y="288803"/>
                  <a:pt x="1028700" y="314325"/>
                </a:cubicBezTo>
                <a:cubicBezTo>
                  <a:pt x="1034817" y="328087"/>
                  <a:pt x="1037055" y="343344"/>
                  <a:pt x="1042988" y="357187"/>
                </a:cubicBezTo>
                <a:cubicBezTo>
                  <a:pt x="1051378" y="376763"/>
                  <a:pt x="1063173" y="394760"/>
                  <a:pt x="1071563" y="414337"/>
                </a:cubicBezTo>
                <a:cubicBezTo>
                  <a:pt x="1077496" y="428180"/>
                  <a:pt x="1079115" y="443729"/>
                  <a:pt x="1085850" y="457200"/>
                </a:cubicBezTo>
                <a:cubicBezTo>
                  <a:pt x="1093529" y="472559"/>
                  <a:pt x="1114425" y="500062"/>
                  <a:pt x="1114425" y="500062"/>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98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36" name="Rectangle 35"/>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18"/>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0" name="Rectangle 19"/>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1" name="Rectangle 20"/>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22" name="Rectangle 21"/>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3" name="Rectangle 22"/>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4" name="Rectangle 23"/>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25" name="Rectangle 24"/>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6" name="Rectangle 25"/>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8" name="Rectangle 27"/>
          <p:cNvSpPr/>
          <p:nvPr/>
        </p:nvSpPr>
        <p:spPr>
          <a:xfrm>
            <a:off x="60309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41" name="Rectangle 40"/>
          <p:cNvSpPr/>
          <p:nvPr/>
        </p:nvSpPr>
        <p:spPr>
          <a:xfrm>
            <a:off x="6716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2" name="Rectangle 41"/>
          <p:cNvSpPr/>
          <p:nvPr/>
        </p:nvSpPr>
        <p:spPr>
          <a:xfrm>
            <a:off x="6030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3" name="Rectangle 42"/>
          <p:cNvSpPr/>
          <p:nvPr/>
        </p:nvSpPr>
        <p:spPr>
          <a:xfrm>
            <a:off x="6716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4" name="TextBox 43"/>
          <p:cNvSpPr txBox="1"/>
          <p:nvPr/>
        </p:nvSpPr>
        <p:spPr>
          <a:xfrm>
            <a:off x="7707312" y="3627437"/>
            <a:ext cx="2057400" cy="779316"/>
          </a:xfrm>
          <a:prstGeom prst="rect">
            <a:avLst/>
          </a:prstGeom>
          <a:noFill/>
        </p:spPr>
        <p:txBody>
          <a:bodyPr wrap="square" rtlCol="0">
            <a:spAutoFit/>
          </a:bodyPr>
          <a:lstStyle/>
          <a:p>
            <a:r>
              <a:rPr lang="en-US" sz="2400" dirty="0">
                <a:solidFill>
                  <a:srgbClr val="0432FF"/>
                </a:solidFill>
                <a:latin typeface="Chalkboard" charset="0"/>
                <a:ea typeface="Chalkboard" charset="0"/>
                <a:cs typeface="Chalkboard" charset="0"/>
              </a:rPr>
              <a:t>Works </a:t>
            </a:r>
            <a:r>
              <a:rPr lang="en-US" sz="2400">
                <a:solidFill>
                  <a:srgbClr val="0432FF"/>
                </a:solidFill>
                <a:latin typeface="Chalkboard" charset="0"/>
                <a:ea typeface="Chalkboard" charset="0"/>
                <a:cs typeface="Chalkboard" charset="0"/>
              </a:rPr>
              <a:t>for this matrix</a:t>
            </a:r>
            <a:endParaRPr lang="en-US" sz="2400" dirty="0">
              <a:solidFill>
                <a:srgbClr val="0432FF"/>
              </a:solidFill>
              <a:latin typeface="Chalkboard" charset="0"/>
              <a:ea typeface="Chalkboard" charset="0"/>
              <a:cs typeface="Chalkboard" charset="0"/>
            </a:endParaRPr>
          </a:p>
        </p:txBody>
      </p:sp>
    </p:spTree>
    <p:extLst>
      <p:ext uri="{BB962C8B-B14F-4D97-AF65-F5344CB8AC3E}">
        <p14:creationId xmlns:p14="http://schemas.microsoft.com/office/powerpoint/2010/main" val="880872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36" name="Rectangle 35"/>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27" name="Rectangle 26"/>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1" name="Rectangle 30"/>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2" name="Rectangle 31"/>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3" name="Rectangle 32"/>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4" name="Rectangle 33"/>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5" name="Rectangle 34"/>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7" name="Rectangle 36"/>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8" name="Rectangle 37"/>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9" name="Rectangle 38"/>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0" name="Rectangle 39"/>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
        <p:nvSpPr>
          <p:cNvPr id="3" name="TextBox 2"/>
          <p:cNvSpPr txBox="1"/>
          <p:nvPr/>
        </p:nvSpPr>
        <p:spPr>
          <a:xfrm>
            <a:off x="7326312" y="3703637"/>
            <a:ext cx="2438400" cy="779316"/>
          </a:xfrm>
          <a:prstGeom prst="rect">
            <a:avLst/>
          </a:prstGeom>
          <a:noFill/>
        </p:spPr>
        <p:txBody>
          <a:bodyPr wrap="square" rtlCol="0">
            <a:spAutoFit/>
          </a:bodyPr>
          <a:lstStyle/>
          <a:p>
            <a:r>
              <a:rPr lang="en-US" sz="2400" dirty="0">
                <a:solidFill>
                  <a:srgbClr val="0432FF"/>
                </a:solidFill>
                <a:latin typeface="Chalkboard" charset="0"/>
                <a:ea typeface="Chalkboard" charset="0"/>
                <a:cs typeface="Chalkboard" charset="0"/>
              </a:rPr>
              <a:t>Also works for this matrix</a:t>
            </a:r>
          </a:p>
        </p:txBody>
      </p:sp>
    </p:spTree>
    <p:extLst>
      <p:ext uri="{BB962C8B-B14F-4D97-AF65-F5344CB8AC3E}">
        <p14:creationId xmlns:p14="http://schemas.microsoft.com/office/powerpoint/2010/main" val="1094833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grpSp>
        <p:nvGrpSpPr>
          <p:cNvPr id="19" name="Group 18"/>
          <p:cNvGrpSpPr/>
          <p:nvPr/>
        </p:nvGrpSpPr>
        <p:grpSpPr>
          <a:xfrm>
            <a:off x="3287712" y="4465637"/>
            <a:ext cx="2743200" cy="685800"/>
            <a:chOff x="3287712" y="4846637"/>
            <a:chExt cx="2743200" cy="685800"/>
          </a:xfrm>
        </p:grpSpPr>
        <p:sp>
          <p:nvSpPr>
            <p:cNvPr id="20" name="Rectangle 19"/>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1" name="Rectangle 20"/>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2" name="Rectangle 21"/>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23" name="Rectangle 22"/>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grpSp>
        <p:nvGrpSpPr>
          <p:cNvPr id="24" name="Group 23"/>
          <p:cNvGrpSpPr/>
          <p:nvPr/>
        </p:nvGrpSpPr>
        <p:grpSpPr>
          <a:xfrm>
            <a:off x="3287712" y="5341937"/>
            <a:ext cx="2743200" cy="685800"/>
            <a:chOff x="3287712" y="5532437"/>
            <a:chExt cx="2743200" cy="685800"/>
          </a:xfrm>
        </p:grpSpPr>
        <p:sp>
          <p:nvSpPr>
            <p:cNvPr id="25" name="Rectangle 24"/>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6" name="Rectangle 25"/>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28" name="Rectangle 27"/>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1" name="Rectangle 40"/>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sp>
        <p:nvSpPr>
          <p:cNvPr id="42" name="Rectangle 41"/>
          <p:cNvSpPr/>
          <p:nvPr/>
        </p:nvSpPr>
        <p:spPr>
          <a:xfrm>
            <a:off x="3211512" y="38560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grpSp>
        <p:nvGrpSpPr>
          <p:cNvPr id="43" name="Group 42"/>
          <p:cNvGrpSpPr/>
          <p:nvPr/>
        </p:nvGrpSpPr>
        <p:grpSpPr>
          <a:xfrm>
            <a:off x="3287712" y="6294437"/>
            <a:ext cx="2743200" cy="685800"/>
            <a:chOff x="3287712" y="6218237"/>
            <a:chExt cx="2743200" cy="685800"/>
          </a:xfrm>
        </p:grpSpPr>
        <p:sp>
          <p:nvSpPr>
            <p:cNvPr id="44" name="Rectangle 43"/>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5" name="Rectangle 44"/>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6" name="Rectangle 45"/>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7" name="Rectangle 46"/>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grpSp>
      <p:sp>
        <p:nvSpPr>
          <p:cNvPr id="48" name="Freeform 47"/>
          <p:cNvSpPr/>
          <p:nvPr/>
        </p:nvSpPr>
        <p:spPr>
          <a:xfrm>
            <a:off x="2928938" y="4371975"/>
            <a:ext cx="200025" cy="885825"/>
          </a:xfrm>
          <a:custGeom>
            <a:avLst/>
            <a:gdLst>
              <a:gd name="connsiteX0" fmla="*/ 200025 w 200025"/>
              <a:gd name="connsiteY0" fmla="*/ 0 h 885825"/>
              <a:gd name="connsiteX1" fmla="*/ 100012 w 200025"/>
              <a:gd name="connsiteY1" fmla="*/ 0 h 885825"/>
              <a:gd name="connsiteX2" fmla="*/ 14287 w 200025"/>
              <a:gd name="connsiteY2" fmla="*/ 14288 h 885825"/>
              <a:gd name="connsiteX3" fmla="*/ 0 w 200025"/>
              <a:gd name="connsiteY3" fmla="*/ 57150 h 885825"/>
              <a:gd name="connsiteX4" fmla="*/ 28575 w 200025"/>
              <a:gd name="connsiteY4" fmla="*/ 514350 h 885825"/>
              <a:gd name="connsiteX5" fmla="*/ 14287 w 200025"/>
              <a:gd name="connsiteY5" fmla="*/ 857250 h 885825"/>
              <a:gd name="connsiteX6" fmla="*/ 57150 w 200025"/>
              <a:gd name="connsiteY6" fmla="*/ 885825 h 885825"/>
              <a:gd name="connsiteX7" fmla="*/ 142875 w 200025"/>
              <a:gd name="connsiteY7" fmla="*/ 85725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885825">
                <a:moveTo>
                  <a:pt x="200025" y="0"/>
                </a:moveTo>
                <a:cubicBezTo>
                  <a:pt x="21366" y="44666"/>
                  <a:pt x="243491" y="0"/>
                  <a:pt x="100012" y="0"/>
                </a:cubicBezTo>
                <a:cubicBezTo>
                  <a:pt x="71043" y="0"/>
                  <a:pt x="42862" y="9525"/>
                  <a:pt x="14287" y="14288"/>
                </a:cubicBezTo>
                <a:cubicBezTo>
                  <a:pt x="9525" y="28575"/>
                  <a:pt x="0" y="42090"/>
                  <a:pt x="0" y="57150"/>
                </a:cubicBezTo>
                <a:cubicBezTo>
                  <a:pt x="0" y="338561"/>
                  <a:pt x="1853" y="327303"/>
                  <a:pt x="28575" y="514350"/>
                </a:cubicBezTo>
                <a:cubicBezTo>
                  <a:pt x="23812" y="628650"/>
                  <a:pt x="5513" y="743188"/>
                  <a:pt x="14287" y="857250"/>
                </a:cubicBezTo>
                <a:cubicBezTo>
                  <a:pt x="15604" y="874371"/>
                  <a:pt x="39978" y="885825"/>
                  <a:pt x="57150" y="885825"/>
                </a:cubicBezTo>
                <a:cubicBezTo>
                  <a:pt x="87271" y="885825"/>
                  <a:pt x="142875" y="857250"/>
                  <a:pt x="142875" y="85725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reeform 48"/>
          <p:cNvSpPr/>
          <p:nvPr/>
        </p:nvSpPr>
        <p:spPr>
          <a:xfrm>
            <a:off x="6107112" y="6218237"/>
            <a:ext cx="228600" cy="762000"/>
          </a:xfrm>
          <a:custGeom>
            <a:avLst/>
            <a:gdLst>
              <a:gd name="connsiteX0" fmla="*/ 0 w 267868"/>
              <a:gd name="connsiteY0" fmla="*/ 0 h 843140"/>
              <a:gd name="connsiteX1" fmla="*/ 57150 w 267868"/>
              <a:gd name="connsiteY1" fmla="*/ 14288 h 843140"/>
              <a:gd name="connsiteX2" fmla="*/ 157163 w 267868"/>
              <a:gd name="connsiteY2" fmla="*/ 28575 h 843140"/>
              <a:gd name="connsiteX3" fmla="*/ 42863 w 267868"/>
              <a:gd name="connsiteY3" fmla="*/ 842963 h 843140"/>
            </a:gdLst>
            <a:ahLst/>
            <a:cxnLst>
              <a:cxn ang="0">
                <a:pos x="connsiteX0" y="connsiteY0"/>
              </a:cxn>
              <a:cxn ang="0">
                <a:pos x="connsiteX1" y="connsiteY1"/>
              </a:cxn>
              <a:cxn ang="0">
                <a:pos x="connsiteX2" y="connsiteY2"/>
              </a:cxn>
              <a:cxn ang="0">
                <a:pos x="connsiteX3" y="connsiteY3"/>
              </a:cxn>
            </a:cxnLst>
            <a:rect l="l" t="t" r="r" b="b"/>
            <a:pathLst>
              <a:path w="267868" h="843140">
                <a:moveTo>
                  <a:pt x="0" y="0"/>
                </a:moveTo>
                <a:cubicBezTo>
                  <a:pt x="19050" y="4763"/>
                  <a:pt x="37830" y="10775"/>
                  <a:pt x="57150" y="14288"/>
                </a:cubicBezTo>
                <a:cubicBezTo>
                  <a:pt x="90283" y="20312"/>
                  <a:pt x="153698" y="-4922"/>
                  <a:pt x="157163" y="28575"/>
                </a:cubicBezTo>
                <a:cubicBezTo>
                  <a:pt x="244858" y="876295"/>
                  <a:pt x="401785" y="842963"/>
                  <a:pt x="42863" y="842963"/>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49"/>
          <p:cNvSpPr/>
          <p:nvPr/>
        </p:nvSpPr>
        <p:spPr>
          <a:xfrm>
            <a:off x="6107112" y="50752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Freeform 50"/>
          <p:cNvSpPr/>
          <p:nvPr/>
        </p:nvSpPr>
        <p:spPr>
          <a:xfrm>
            <a:off x="6107112" y="58372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426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42" name="Rectangle 41"/>
          <p:cNvSpPr/>
          <p:nvPr/>
        </p:nvSpPr>
        <p:spPr>
          <a:xfrm>
            <a:off x="3211512" y="38560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grpSp>
        <p:nvGrpSpPr>
          <p:cNvPr id="27" name="Group 26"/>
          <p:cNvGrpSpPr/>
          <p:nvPr/>
        </p:nvGrpSpPr>
        <p:grpSpPr>
          <a:xfrm>
            <a:off x="315912" y="4465637"/>
            <a:ext cx="2743200" cy="685800"/>
            <a:chOff x="3287712" y="4846637"/>
            <a:chExt cx="2743200" cy="685800"/>
          </a:xfrm>
        </p:grpSpPr>
        <p:sp>
          <p:nvSpPr>
            <p:cNvPr id="29" name="Rectangle 28"/>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1" name="Rectangle 30"/>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2" name="Rectangle 31"/>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grpSp>
        <p:nvGrpSpPr>
          <p:cNvPr id="33" name="Group 32"/>
          <p:cNvGrpSpPr/>
          <p:nvPr/>
        </p:nvGrpSpPr>
        <p:grpSpPr>
          <a:xfrm>
            <a:off x="3668712" y="5341937"/>
            <a:ext cx="2743200" cy="685800"/>
            <a:chOff x="3287712" y="5532437"/>
            <a:chExt cx="2743200" cy="685800"/>
          </a:xfrm>
        </p:grpSpPr>
        <p:sp>
          <p:nvSpPr>
            <p:cNvPr id="34" name="Rectangle 33"/>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5" name="Rectangle 34"/>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6" name="Rectangle 35"/>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7" name="Rectangle 36"/>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grpSp>
        <p:nvGrpSpPr>
          <p:cNvPr id="38" name="Group 37"/>
          <p:cNvGrpSpPr/>
          <p:nvPr/>
        </p:nvGrpSpPr>
        <p:grpSpPr>
          <a:xfrm>
            <a:off x="7021512" y="6294437"/>
            <a:ext cx="2743200" cy="685800"/>
            <a:chOff x="3287712" y="6218237"/>
            <a:chExt cx="2743200" cy="685800"/>
          </a:xfrm>
        </p:grpSpPr>
        <p:sp>
          <p:nvSpPr>
            <p:cNvPr id="39" name="Rectangle 38"/>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0" name="Rectangle 39"/>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2" name="Rectangle 51"/>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3" name="Rectangle 52"/>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grpSp>
      <p:sp>
        <p:nvSpPr>
          <p:cNvPr id="54" name="Freeform 53"/>
          <p:cNvSpPr/>
          <p:nvPr/>
        </p:nvSpPr>
        <p:spPr>
          <a:xfrm>
            <a:off x="163512" y="4371975"/>
            <a:ext cx="200025" cy="885825"/>
          </a:xfrm>
          <a:custGeom>
            <a:avLst/>
            <a:gdLst>
              <a:gd name="connsiteX0" fmla="*/ 200025 w 200025"/>
              <a:gd name="connsiteY0" fmla="*/ 0 h 885825"/>
              <a:gd name="connsiteX1" fmla="*/ 100012 w 200025"/>
              <a:gd name="connsiteY1" fmla="*/ 0 h 885825"/>
              <a:gd name="connsiteX2" fmla="*/ 14287 w 200025"/>
              <a:gd name="connsiteY2" fmla="*/ 14288 h 885825"/>
              <a:gd name="connsiteX3" fmla="*/ 0 w 200025"/>
              <a:gd name="connsiteY3" fmla="*/ 57150 h 885825"/>
              <a:gd name="connsiteX4" fmla="*/ 28575 w 200025"/>
              <a:gd name="connsiteY4" fmla="*/ 514350 h 885825"/>
              <a:gd name="connsiteX5" fmla="*/ 14287 w 200025"/>
              <a:gd name="connsiteY5" fmla="*/ 857250 h 885825"/>
              <a:gd name="connsiteX6" fmla="*/ 57150 w 200025"/>
              <a:gd name="connsiteY6" fmla="*/ 885825 h 885825"/>
              <a:gd name="connsiteX7" fmla="*/ 142875 w 200025"/>
              <a:gd name="connsiteY7" fmla="*/ 85725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885825">
                <a:moveTo>
                  <a:pt x="200025" y="0"/>
                </a:moveTo>
                <a:cubicBezTo>
                  <a:pt x="21366" y="44666"/>
                  <a:pt x="243491" y="0"/>
                  <a:pt x="100012" y="0"/>
                </a:cubicBezTo>
                <a:cubicBezTo>
                  <a:pt x="71043" y="0"/>
                  <a:pt x="42862" y="9525"/>
                  <a:pt x="14287" y="14288"/>
                </a:cubicBezTo>
                <a:cubicBezTo>
                  <a:pt x="9525" y="28575"/>
                  <a:pt x="0" y="42090"/>
                  <a:pt x="0" y="57150"/>
                </a:cubicBezTo>
                <a:cubicBezTo>
                  <a:pt x="0" y="338561"/>
                  <a:pt x="1853" y="327303"/>
                  <a:pt x="28575" y="514350"/>
                </a:cubicBezTo>
                <a:cubicBezTo>
                  <a:pt x="23812" y="628650"/>
                  <a:pt x="5513" y="743188"/>
                  <a:pt x="14287" y="857250"/>
                </a:cubicBezTo>
                <a:cubicBezTo>
                  <a:pt x="15604" y="874371"/>
                  <a:pt x="39978" y="885825"/>
                  <a:pt x="57150" y="885825"/>
                </a:cubicBezTo>
                <a:cubicBezTo>
                  <a:pt x="87271" y="885825"/>
                  <a:pt x="142875" y="857250"/>
                  <a:pt x="142875" y="85725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reeform 54"/>
          <p:cNvSpPr/>
          <p:nvPr/>
        </p:nvSpPr>
        <p:spPr>
          <a:xfrm>
            <a:off x="9820274" y="6218237"/>
            <a:ext cx="228600" cy="762000"/>
          </a:xfrm>
          <a:custGeom>
            <a:avLst/>
            <a:gdLst>
              <a:gd name="connsiteX0" fmla="*/ 0 w 267868"/>
              <a:gd name="connsiteY0" fmla="*/ 0 h 843140"/>
              <a:gd name="connsiteX1" fmla="*/ 57150 w 267868"/>
              <a:gd name="connsiteY1" fmla="*/ 14288 h 843140"/>
              <a:gd name="connsiteX2" fmla="*/ 157163 w 267868"/>
              <a:gd name="connsiteY2" fmla="*/ 28575 h 843140"/>
              <a:gd name="connsiteX3" fmla="*/ 42863 w 267868"/>
              <a:gd name="connsiteY3" fmla="*/ 842963 h 843140"/>
            </a:gdLst>
            <a:ahLst/>
            <a:cxnLst>
              <a:cxn ang="0">
                <a:pos x="connsiteX0" y="connsiteY0"/>
              </a:cxn>
              <a:cxn ang="0">
                <a:pos x="connsiteX1" y="connsiteY1"/>
              </a:cxn>
              <a:cxn ang="0">
                <a:pos x="connsiteX2" y="connsiteY2"/>
              </a:cxn>
              <a:cxn ang="0">
                <a:pos x="connsiteX3" y="connsiteY3"/>
              </a:cxn>
            </a:cxnLst>
            <a:rect l="l" t="t" r="r" b="b"/>
            <a:pathLst>
              <a:path w="267868" h="843140">
                <a:moveTo>
                  <a:pt x="0" y="0"/>
                </a:moveTo>
                <a:cubicBezTo>
                  <a:pt x="19050" y="4763"/>
                  <a:pt x="37830" y="10775"/>
                  <a:pt x="57150" y="14288"/>
                </a:cubicBezTo>
                <a:cubicBezTo>
                  <a:pt x="90283" y="20312"/>
                  <a:pt x="153698" y="-4922"/>
                  <a:pt x="157163" y="28575"/>
                </a:cubicBezTo>
                <a:cubicBezTo>
                  <a:pt x="244858" y="876295"/>
                  <a:pt x="401785" y="842963"/>
                  <a:pt x="42863" y="842963"/>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reeform 55"/>
          <p:cNvSpPr/>
          <p:nvPr/>
        </p:nvSpPr>
        <p:spPr>
          <a:xfrm>
            <a:off x="3135312" y="50752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reeform 56"/>
          <p:cNvSpPr/>
          <p:nvPr/>
        </p:nvSpPr>
        <p:spPr>
          <a:xfrm>
            <a:off x="6488112" y="58372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735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42" name="Rectangle 41"/>
          <p:cNvSpPr/>
          <p:nvPr/>
        </p:nvSpPr>
        <p:spPr>
          <a:xfrm>
            <a:off x="315912" y="45418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grpSp>
        <p:nvGrpSpPr>
          <p:cNvPr id="24" name="Group 23"/>
          <p:cNvGrpSpPr/>
          <p:nvPr/>
        </p:nvGrpSpPr>
        <p:grpSpPr>
          <a:xfrm>
            <a:off x="315912" y="5322887"/>
            <a:ext cx="2743200" cy="685800"/>
            <a:chOff x="3287712" y="4846637"/>
            <a:chExt cx="2743200" cy="685800"/>
          </a:xfrm>
        </p:grpSpPr>
        <p:sp>
          <p:nvSpPr>
            <p:cNvPr id="25" name="Rectangle 24"/>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6" name="Rectangle 25"/>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8" name="Rectangle 27"/>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41" name="Rectangle 40"/>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grpSp>
        <p:nvGrpSpPr>
          <p:cNvPr id="43" name="Group 42"/>
          <p:cNvGrpSpPr/>
          <p:nvPr/>
        </p:nvGrpSpPr>
        <p:grpSpPr>
          <a:xfrm>
            <a:off x="3668712" y="5322887"/>
            <a:ext cx="2743200" cy="685800"/>
            <a:chOff x="3287712" y="5532437"/>
            <a:chExt cx="2743200" cy="685800"/>
          </a:xfrm>
        </p:grpSpPr>
        <p:sp>
          <p:nvSpPr>
            <p:cNvPr id="44" name="Rectangle 43"/>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5" name="Rectangle 44"/>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46" name="Rectangle 45"/>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7" name="Rectangle 46"/>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grpSp>
        <p:nvGrpSpPr>
          <p:cNvPr id="48" name="Group 47"/>
          <p:cNvGrpSpPr/>
          <p:nvPr/>
        </p:nvGrpSpPr>
        <p:grpSpPr>
          <a:xfrm>
            <a:off x="7021512" y="5322887"/>
            <a:ext cx="2743200" cy="685800"/>
            <a:chOff x="3287712" y="6218237"/>
            <a:chExt cx="2743200" cy="685800"/>
          </a:xfrm>
        </p:grpSpPr>
        <p:sp>
          <p:nvSpPr>
            <p:cNvPr id="49" name="Rectangle 48"/>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0" name="Rectangle 49"/>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1" name="Rectangle 50"/>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8" name="Rectangle 57"/>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grpSp>
      <p:sp>
        <p:nvSpPr>
          <p:cNvPr id="59" name="Freeform 58"/>
          <p:cNvSpPr/>
          <p:nvPr/>
        </p:nvSpPr>
        <p:spPr>
          <a:xfrm>
            <a:off x="163512" y="5210175"/>
            <a:ext cx="200025" cy="885825"/>
          </a:xfrm>
          <a:custGeom>
            <a:avLst/>
            <a:gdLst>
              <a:gd name="connsiteX0" fmla="*/ 200025 w 200025"/>
              <a:gd name="connsiteY0" fmla="*/ 0 h 885825"/>
              <a:gd name="connsiteX1" fmla="*/ 100012 w 200025"/>
              <a:gd name="connsiteY1" fmla="*/ 0 h 885825"/>
              <a:gd name="connsiteX2" fmla="*/ 14287 w 200025"/>
              <a:gd name="connsiteY2" fmla="*/ 14288 h 885825"/>
              <a:gd name="connsiteX3" fmla="*/ 0 w 200025"/>
              <a:gd name="connsiteY3" fmla="*/ 57150 h 885825"/>
              <a:gd name="connsiteX4" fmla="*/ 28575 w 200025"/>
              <a:gd name="connsiteY4" fmla="*/ 514350 h 885825"/>
              <a:gd name="connsiteX5" fmla="*/ 14287 w 200025"/>
              <a:gd name="connsiteY5" fmla="*/ 857250 h 885825"/>
              <a:gd name="connsiteX6" fmla="*/ 57150 w 200025"/>
              <a:gd name="connsiteY6" fmla="*/ 885825 h 885825"/>
              <a:gd name="connsiteX7" fmla="*/ 142875 w 200025"/>
              <a:gd name="connsiteY7" fmla="*/ 85725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885825">
                <a:moveTo>
                  <a:pt x="200025" y="0"/>
                </a:moveTo>
                <a:cubicBezTo>
                  <a:pt x="21366" y="44666"/>
                  <a:pt x="243491" y="0"/>
                  <a:pt x="100012" y="0"/>
                </a:cubicBezTo>
                <a:cubicBezTo>
                  <a:pt x="71043" y="0"/>
                  <a:pt x="42862" y="9525"/>
                  <a:pt x="14287" y="14288"/>
                </a:cubicBezTo>
                <a:cubicBezTo>
                  <a:pt x="9525" y="28575"/>
                  <a:pt x="0" y="42090"/>
                  <a:pt x="0" y="57150"/>
                </a:cubicBezTo>
                <a:cubicBezTo>
                  <a:pt x="0" y="338561"/>
                  <a:pt x="1853" y="327303"/>
                  <a:pt x="28575" y="514350"/>
                </a:cubicBezTo>
                <a:cubicBezTo>
                  <a:pt x="23812" y="628650"/>
                  <a:pt x="5513" y="743188"/>
                  <a:pt x="14287" y="857250"/>
                </a:cubicBezTo>
                <a:cubicBezTo>
                  <a:pt x="15604" y="874371"/>
                  <a:pt x="39978" y="885825"/>
                  <a:pt x="57150" y="885825"/>
                </a:cubicBezTo>
                <a:cubicBezTo>
                  <a:pt x="87271" y="885825"/>
                  <a:pt x="142875" y="857250"/>
                  <a:pt x="142875" y="85725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Freeform 59"/>
          <p:cNvSpPr/>
          <p:nvPr/>
        </p:nvSpPr>
        <p:spPr>
          <a:xfrm>
            <a:off x="9820274" y="5227637"/>
            <a:ext cx="228600" cy="762000"/>
          </a:xfrm>
          <a:custGeom>
            <a:avLst/>
            <a:gdLst>
              <a:gd name="connsiteX0" fmla="*/ 0 w 267868"/>
              <a:gd name="connsiteY0" fmla="*/ 0 h 843140"/>
              <a:gd name="connsiteX1" fmla="*/ 57150 w 267868"/>
              <a:gd name="connsiteY1" fmla="*/ 14288 h 843140"/>
              <a:gd name="connsiteX2" fmla="*/ 157163 w 267868"/>
              <a:gd name="connsiteY2" fmla="*/ 28575 h 843140"/>
              <a:gd name="connsiteX3" fmla="*/ 42863 w 267868"/>
              <a:gd name="connsiteY3" fmla="*/ 842963 h 843140"/>
            </a:gdLst>
            <a:ahLst/>
            <a:cxnLst>
              <a:cxn ang="0">
                <a:pos x="connsiteX0" y="connsiteY0"/>
              </a:cxn>
              <a:cxn ang="0">
                <a:pos x="connsiteX1" y="connsiteY1"/>
              </a:cxn>
              <a:cxn ang="0">
                <a:pos x="connsiteX2" y="connsiteY2"/>
              </a:cxn>
              <a:cxn ang="0">
                <a:pos x="connsiteX3" y="connsiteY3"/>
              </a:cxn>
            </a:cxnLst>
            <a:rect l="l" t="t" r="r" b="b"/>
            <a:pathLst>
              <a:path w="267868" h="843140">
                <a:moveTo>
                  <a:pt x="0" y="0"/>
                </a:moveTo>
                <a:cubicBezTo>
                  <a:pt x="19050" y="4763"/>
                  <a:pt x="37830" y="10775"/>
                  <a:pt x="57150" y="14288"/>
                </a:cubicBezTo>
                <a:cubicBezTo>
                  <a:pt x="90283" y="20312"/>
                  <a:pt x="153698" y="-4922"/>
                  <a:pt x="157163" y="28575"/>
                </a:cubicBezTo>
                <a:cubicBezTo>
                  <a:pt x="244858" y="876295"/>
                  <a:pt x="401785" y="842963"/>
                  <a:pt x="42863" y="842963"/>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reeform 60"/>
          <p:cNvSpPr/>
          <p:nvPr/>
        </p:nvSpPr>
        <p:spPr>
          <a:xfrm>
            <a:off x="3135312" y="59134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reeform 61"/>
          <p:cNvSpPr/>
          <p:nvPr/>
        </p:nvSpPr>
        <p:spPr>
          <a:xfrm>
            <a:off x="6488112" y="58372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1382712" y="6218237"/>
            <a:ext cx="369012" cy="435825"/>
          </a:xfrm>
          <a:prstGeom prst="rect">
            <a:avLst/>
          </a:prstGeom>
          <a:noFill/>
        </p:spPr>
        <p:txBody>
          <a:bodyPr wrap="none" rtlCol="0">
            <a:spAutoFit/>
          </a:bodyPr>
          <a:lstStyle/>
          <a:p>
            <a:r>
              <a:rPr lang="en-US" sz="2400" dirty="0">
                <a:latin typeface="Courier" charset="0"/>
                <a:ea typeface="Courier" charset="0"/>
                <a:cs typeface="Courier" charset="0"/>
              </a:rPr>
              <a:t>0</a:t>
            </a:r>
          </a:p>
        </p:txBody>
      </p:sp>
      <p:sp>
        <p:nvSpPr>
          <p:cNvPr id="64" name="TextBox 63"/>
          <p:cNvSpPr txBox="1"/>
          <p:nvPr/>
        </p:nvSpPr>
        <p:spPr>
          <a:xfrm>
            <a:off x="4887912" y="6218237"/>
            <a:ext cx="369012" cy="435825"/>
          </a:xfrm>
          <a:prstGeom prst="rect">
            <a:avLst/>
          </a:prstGeom>
          <a:noFill/>
        </p:spPr>
        <p:txBody>
          <a:bodyPr wrap="none" rtlCol="0">
            <a:spAutoFit/>
          </a:bodyPr>
          <a:lstStyle/>
          <a:p>
            <a:r>
              <a:rPr lang="en-US" sz="2400" dirty="0">
                <a:latin typeface="Courier" charset="0"/>
                <a:ea typeface="Courier" charset="0"/>
                <a:cs typeface="Courier" charset="0"/>
              </a:rPr>
              <a:t>1</a:t>
            </a:r>
          </a:p>
        </p:txBody>
      </p:sp>
      <p:sp>
        <p:nvSpPr>
          <p:cNvPr id="65" name="TextBox 64"/>
          <p:cNvSpPr txBox="1"/>
          <p:nvPr/>
        </p:nvSpPr>
        <p:spPr>
          <a:xfrm>
            <a:off x="8252700" y="6142037"/>
            <a:ext cx="369012" cy="435825"/>
          </a:xfrm>
          <a:prstGeom prst="rect">
            <a:avLst/>
          </a:prstGeom>
          <a:noFill/>
        </p:spPr>
        <p:txBody>
          <a:bodyPr wrap="none" rtlCol="0">
            <a:spAutoFit/>
          </a:bodyPr>
          <a:lstStyle/>
          <a:p>
            <a:r>
              <a:rPr lang="en-US" sz="2400" dirty="0">
                <a:latin typeface="Courier" charset="0"/>
                <a:ea typeface="Courier" charset="0"/>
                <a:cs typeface="Courier" charset="0"/>
              </a:rPr>
              <a:t>2</a:t>
            </a:r>
          </a:p>
        </p:txBody>
      </p:sp>
    </p:spTree>
    <p:extLst>
      <p:ext uri="{BB962C8B-B14F-4D97-AF65-F5344CB8AC3E}">
        <p14:creationId xmlns:p14="http://schemas.microsoft.com/office/powerpoint/2010/main" val="1953409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27" name="Rectangle 26"/>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29" name="Rectangle 28"/>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1" name="Rectangle 30"/>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2" name="Rectangle 31"/>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3" name="Rectangle 32"/>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4" name="Rectangle 33"/>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5" name="Rectangle 34"/>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6" name="Rectangle 35"/>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7" name="Rectangle 36"/>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8" name="Rectangle 37"/>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9" name="Rectangle 38"/>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0" name="Rectangle 39"/>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Tree>
    <p:extLst>
      <p:ext uri="{BB962C8B-B14F-4D97-AF65-F5344CB8AC3E}">
        <p14:creationId xmlns:p14="http://schemas.microsoft.com/office/powerpoint/2010/main" val="1588550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59" name="Text Box 55"/>
          <p:cNvSpPr txBox="1">
            <a:spLocks noChangeArrowheads="1"/>
          </p:cNvSpPr>
          <p:nvPr/>
        </p:nvSpPr>
        <p:spPr bwMode="auto">
          <a:xfrm>
            <a:off x="504507" y="1259945"/>
            <a:ext cx="9071610" cy="1558119"/>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50000"/>
              </a:spcAft>
              <a:buClrTx/>
              <a:buSzTx/>
            </a:pPr>
            <a:r>
              <a:rPr lang="en-US" sz="2646" dirty="0">
                <a:solidFill>
                  <a:srgbClr val="000000"/>
                </a:solidFill>
                <a:latin typeface="Times New Roman" pitchFamily="1" charset="0"/>
              </a:rPr>
              <a:t>The basic idea behind the program to count letter frequencies is to use an array with 26 elements to keep track of how many times each letter appears.  As the program reads the text, it increments the array element that corresponds to each letter.</a:t>
            </a:r>
          </a:p>
        </p:txBody>
      </p:sp>
      <p:sp>
        <p:nvSpPr>
          <p:cNvPr id="98513" name="Line 209"/>
          <p:cNvSpPr>
            <a:spLocks noChangeShapeType="1"/>
          </p:cNvSpPr>
          <p:nvPr/>
        </p:nvSpPr>
        <p:spPr bwMode="auto">
          <a:xfrm flipH="1">
            <a:off x="686499"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4" name="Line 210"/>
          <p:cNvSpPr>
            <a:spLocks noChangeShapeType="1"/>
          </p:cNvSpPr>
          <p:nvPr/>
        </p:nvSpPr>
        <p:spPr bwMode="auto">
          <a:xfrm>
            <a:off x="4746325"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5" name="Line 211"/>
          <p:cNvSpPr>
            <a:spLocks noChangeShapeType="1"/>
          </p:cNvSpPr>
          <p:nvPr/>
        </p:nvSpPr>
        <p:spPr bwMode="auto">
          <a:xfrm>
            <a:off x="5306301"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6" name="Line 212"/>
          <p:cNvSpPr>
            <a:spLocks noChangeShapeType="1"/>
          </p:cNvSpPr>
          <p:nvPr/>
        </p:nvSpPr>
        <p:spPr bwMode="auto">
          <a:xfrm>
            <a:off x="5306301"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7" name="Rectangle 213"/>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18" name="Text Box 214"/>
          <p:cNvSpPr txBox="1">
            <a:spLocks noChangeArrowheads="1"/>
          </p:cNvSpPr>
          <p:nvPr/>
        </p:nvSpPr>
        <p:spPr bwMode="auto">
          <a:xfrm>
            <a:off x="672500"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0</a:t>
            </a:r>
          </a:p>
        </p:txBody>
      </p:sp>
      <p:sp>
        <p:nvSpPr>
          <p:cNvPr id="98519" name="Rectangle 215"/>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0" name="Text Box 216"/>
          <p:cNvSpPr txBox="1">
            <a:spLocks noChangeArrowheads="1"/>
          </p:cNvSpPr>
          <p:nvPr/>
        </p:nvSpPr>
        <p:spPr bwMode="auto">
          <a:xfrm>
            <a:off x="100148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a:t>
            </a:r>
          </a:p>
        </p:txBody>
      </p:sp>
      <p:sp>
        <p:nvSpPr>
          <p:cNvPr id="98521" name="Rectangle 217"/>
          <p:cNvSpPr>
            <a:spLocks noChangeArrowheads="1"/>
          </p:cNvSpPr>
          <p:nvPr/>
        </p:nvSpPr>
        <p:spPr bwMode="auto">
          <a:xfrm>
            <a:off x="138822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2" name="Text Box 218"/>
          <p:cNvSpPr txBox="1">
            <a:spLocks noChangeArrowheads="1"/>
          </p:cNvSpPr>
          <p:nvPr/>
        </p:nvSpPr>
        <p:spPr bwMode="auto">
          <a:xfrm>
            <a:off x="133222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a:t>
            </a:r>
          </a:p>
        </p:txBody>
      </p:sp>
      <p:sp>
        <p:nvSpPr>
          <p:cNvPr id="98523" name="Rectangle 219"/>
          <p:cNvSpPr>
            <a:spLocks noChangeArrowheads="1"/>
          </p:cNvSpPr>
          <p:nvPr/>
        </p:nvSpPr>
        <p:spPr bwMode="auto">
          <a:xfrm>
            <a:off x="171895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4" name="Text Box 220"/>
          <p:cNvSpPr txBox="1">
            <a:spLocks noChangeArrowheads="1"/>
          </p:cNvSpPr>
          <p:nvPr/>
        </p:nvSpPr>
        <p:spPr bwMode="auto">
          <a:xfrm>
            <a:off x="166295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3</a:t>
            </a:r>
          </a:p>
        </p:txBody>
      </p:sp>
      <p:sp>
        <p:nvSpPr>
          <p:cNvPr id="98525" name="Rectangle 221"/>
          <p:cNvSpPr>
            <a:spLocks noChangeArrowheads="1"/>
          </p:cNvSpPr>
          <p:nvPr/>
        </p:nvSpPr>
        <p:spPr bwMode="auto">
          <a:xfrm>
            <a:off x="204969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6" name="Text Box 222"/>
          <p:cNvSpPr txBox="1">
            <a:spLocks noChangeArrowheads="1"/>
          </p:cNvSpPr>
          <p:nvPr/>
        </p:nvSpPr>
        <p:spPr bwMode="auto">
          <a:xfrm>
            <a:off x="199369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4</a:t>
            </a:r>
          </a:p>
        </p:txBody>
      </p:sp>
      <p:sp>
        <p:nvSpPr>
          <p:cNvPr id="98527" name="Rectangle 223"/>
          <p:cNvSpPr>
            <a:spLocks noChangeArrowheads="1"/>
          </p:cNvSpPr>
          <p:nvPr/>
        </p:nvSpPr>
        <p:spPr bwMode="auto">
          <a:xfrm>
            <a:off x="2380427"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8" name="Text Box 224"/>
          <p:cNvSpPr txBox="1">
            <a:spLocks noChangeArrowheads="1"/>
          </p:cNvSpPr>
          <p:nvPr/>
        </p:nvSpPr>
        <p:spPr bwMode="auto">
          <a:xfrm>
            <a:off x="2324429"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5</a:t>
            </a:r>
          </a:p>
        </p:txBody>
      </p:sp>
      <p:sp>
        <p:nvSpPr>
          <p:cNvPr id="98529" name="Rectangle 225"/>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0" name="Text Box 226"/>
          <p:cNvSpPr txBox="1">
            <a:spLocks noChangeArrowheads="1"/>
          </p:cNvSpPr>
          <p:nvPr/>
        </p:nvSpPr>
        <p:spPr bwMode="auto">
          <a:xfrm>
            <a:off x="265516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6</a:t>
            </a:r>
          </a:p>
        </p:txBody>
      </p:sp>
      <p:sp>
        <p:nvSpPr>
          <p:cNvPr id="98531" name="Rectangle 227"/>
          <p:cNvSpPr>
            <a:spLocks noChangeArrowheads="1"/>
          </p:cNvSpPr>
          <p:nvPr/>
        </p:nvSpPr>
        <p:spPr bwMode="auto">
          <a:xfrm>
            <a:off x="3041898"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2" name="Text Box 228"/>
          <p:cNvSpPr txBox="1">
            <a:spLocks noChangeArrowheads="1"/>
          </p:cNvSpPr>
          <p:nvPr/>
        </p:nvSpPr>
        <p:spPr bwMode="auto">
          <a:xfrm>
            <a:off x="2985900"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7</a:t>
            </a:r>
          </a:p>
        </p:txBody>
      </p:sp>
      <p:sp>
        <p:nvSpPr>
          <p:cNvPr id="98533" name="Rectangle 229"/>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4" name="Text Box 230"/>
          <p:cNvSpPr txBox="1">
            <a:spLocks noChangeArrowheads="1"/>
          </p:cNvSpPr>
          <p:nvPr/>
        </p:nvSpPr>
        <p:spPr bwMode="auto">
          <a:xfrm>
            <a:off x="3316637"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8</a:t>
            </a:r>
          </a:p>
        </p:txBody>
      </p:sp>
      <p:sp>
        <p:nvSpPr>
          <p:cNvPr id="98535" name="Rectangle 231"/>
          <p:cNvSpPr>
            <a:spLocks noChangeArrowheads="1"/>
          </p:cNvSpPr>
          <p:nvPr/>
        </p:nvSpPr>
        <p:spPr bwMode="auto">
          <a:xfrm>
            <a:off x="37033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6" name="Text Box 232"/>
          <p:cNvSpPr txBox="1">
            <a:spLocks noChangeArrowheads="1"/>
          </p:cNvSpPr>
          <p:nvPr/>
        </p:nvSpPr>
        <p:spPr bwMode="auto">
          <a:xfrm>
            <a:off x="36473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9</a:t>
            </a:r>
          </a:p>
        </p:txBody>
      </p:sp>
      <p:sp>
        <p:nvSpPr>
          <p:cNvPr id="98537" name="Rectangle 233"/>
          <p:cNvSpPr>
            <a:spLocks noChangeArrowheads="1"/>
          </p:cNvSpPr>
          <p:nvPr/>
        </p:nvSpPr>
        <p:spPr bwMode="auto">
          <a:xfrm>
            <a:off x="4034106"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8" name="Text Box 234"/>
          <p:cNvSpPr txBox="1">
            <a:spLocks noChangeArrowheads="1"/>
          </p:cNvSpPr>
          <p:nvPr/>
        </p:nvSpPr>
        <p:spPr bwMode="auto">
          <a:xfrm>
            <a:off x="3978109"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10</a:t>
            </a:r>
          </a:p>
        </p:txBody>
      </p:sp>
      <p:sp>
        <p:nvSpPr>
          <p:cNvPr id="98539" name="Rectangle 23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0" name="Text Box 236"/>
          <p:cNvSpPr txBox="1">
            <a:spLocks noChangeArrowheads="1"/>
          </p:cNvSpPr>
          <p:nvPr/>
        </p:nvSpPr>
        <p:spPr bwMode="auto">
          <a:xfrm>
            <a:off x="4308843"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11</a:t>
            </a:r>
          </a:p>
        </p:txBody>
      </p:sp>
      <p:sp>
        <p:nvSpPr>
          <p:cNvPr id="98541" name="Rectangle 237"/>
          <p:cNvSpPr>
            <a:spLocks noChangeArrowheads="1"/>
          </p:cNvSpPr>
          <p:nvPr/>
        </p:nvSpPr>
        <p:spPr bwMode="auto">
          <a:xfrm>
            <a:off x="4695578"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2" name="Text Box 238"/>
          <p:cNvSpPr txBox="1">
            <a:spLocks noChangeArrowheads="1"/>
          </p:cNvSpPr>
          <p:nvPr/>
        </p:nvSpPr>
        <p:spPr bwMode="auto">
          <a:xfrm>
            <a:off x="46395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12</a:t>
            </a:r>
          </a:p>
        </p:txBody>
      </p:sp>
      <p:sp>
        <p:nvSpPr>
          <p:cNvPr id="98543" name="Rectangle 239"/>
          <p:cNvSpPr>
            <a:spLocks noChangeArrowheads="1"/>
          </p:cNvSpPr>
          <p:nvPr/>
        </p:nvSpPr>
        <p:spPr bwMode="auto">
          <a:xfrm>
            <a:off x="5026313"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4" name="Text Box 240"/>
          <p:cNvSpPr txBox="1">
            <a:spLocks noChangeArrowheads="1"/>
          </p:cNvSpPr>
          <p:nvPr/>
        </p:nvSpPr>
        <p:spPr bwMode="auto">
          <a:xfrm>
            <a:off x="4970315"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13</a:t>
            </a:r>
          </a:p>
        </p:txBody>
      </p:sp>
      <p:sp>
        <p:nvSpPr>
          <p:cNvPr id="98545" name="Rectangle 241"/>
          <p:cNvSpPr>
            <a:spLocks noChangeArrowheads="1"/>
          </p:cNvSpPr>
          <p:nvPr/>
        </p:nvSpPr>
        <p:spPr bwMode="auto">
          <a:xfrm>
            <a:off x="5355299"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6" name="Text Box 242"/>
          <p:cNvSpPr txBox="1">
            <a:spLocks noChangeArrowheads="1"/>
          </p:cNvSpPr>
          <p:nvPr/>
        </p:nvSpPr>
        <p:spPr bwMode="auto">
          <a:xfrm>
            <a:off x="5299301"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14</a:t>
            </a:r>
          </a:p>
        </p:txBody>
      </p:sp>
      <p:sp>
        <p:nvSpPr>
          <p:cNvPr id="98547" name="Rectangle 243"/>
          <p:cNvSpPr>
            <a:spLocks noChangeArrowheads="1"/>
          </p:cNvSpPr>
          <p:nvPr/>
        </p:nvSpPr>
        <p:spPr bwMode="auto">
          <a:xfrm>
            <a:off x="56860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8" name="Text Box 244"/>
          <p:cNvSpPr txBox="1">
            <a:spLocks noChangeArrowheads="1"/>
          </p:cNvSpPr>
          <p:nvPr/>
        </p:nvSpPr>
        <p:spPr bwMode="auto">
          <a:xfrm>
            <a:off x="5630038"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15</a:t>
            </a:r>
          </a:p>
        </p:txBody>
      </p:sp>
      <p:sp>
        <p:nvSpPr>
          <p:cNvPr id="98549" name="Rectangle 245"/>
          <p:cNvSpPr>
            <a:spLocks noChangeArrowheads="1"/>
          </p:cNvSpPr>
          <p:nvPr/>
        </p:nvSpPr>
        <p:spPr bwMode="auto">
          <a:xfrm>
            <a:off x="60167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0" name="Text Box 246"/>
          <p:cNvSpPr txBox="1">
            <a:spLocks noChangeArrowheads="1"/>
          </p:cNvSpPr>
          <p:nvPr/>
        </p:nvSpPr>
        <p:spPr bwMode="auto">
          <a:xfrm>
            <a:off x="59607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16</a:t>
            </a:r>
          </a:p>
        </p:txBody>
      </p:sp>
      <p:sp>
        <p:nvSpPr>
          <p:cNvPr id="98551" name="Rectangle 247"/>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2" name="Text Box 248"/>
          <p:cNvSpPr txBox="1">
            <a:spLocks noChangeArrowheads="1"/>
          </p:cNvSpPr>
          <p:nvPr/>
        </p:nvSpPr>
        <p:spPr bwMode="auto">
          <a:xfrm>
            <a:off x="6291510"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17</a:t>
            </a:r>
          </a:p>
        </p:txBody>
      </p:sp>
      <p:sp>
        <p:nvSpPr>
          <p:cNvPr id="98553" name="Rectangle 249"/>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4" name="Text Box 250"/>
          <p:cNvSpPr txBox="1">
            <a:spLocks noChangeArrowheads="1"/>
          </p:cNvSpPr>
          <p:nvPr/>
        </p:nvSpPr>
        <p:spPr bwMode="auto">
          <a:xfrm>
            <a:off x="6622244"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18</a:t>
            </a:r>
          </a:p>
        </p:txBody>
      </p:sp>
      <p:sp>
        <p:nvSpPr>
          <p:cNvPr id="98555" name="Rectangle 251"/>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6" name="Text Box 252"/>
          <p:cNvSpPr txBox="1">
            <a:spLocks noChangeArrowheads="1"/>
          </p:cNvSpPr>
          <p:nvPr/>
        </p:nvSpPr>
        <p:spPr bwMode="auto">
          <a:xfrm>
            <a:off x="69529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19</a:t>
            </a:r>
          </a:p>
        </p:txBody>
      </p:sp>
      <p:sp>
        <p:nvSpPr>
          <p:cNvPr id="98557" name="Rectangle 253"/>
          <p:cNvSpPr>
            <a:spLocks noChangeArrowheads="1"/>
          </p:cNvSpPr>
          <p:nvPr/>
        </p:nvSpPr>
        <p:spPr bwMode="auto">
          <a:xfrm>
            <a:off x="733971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8" name="Text Box 254"/>
          <p:cNvSpPr txBox="1">
            <a:spLocks noChangeArrowheads="1"/>
          </p:cNvSpPr>
          <p:nvPr/>
        </p:nvSpPr>
        <p:spPr bwMode="auto">
          <a:xfrm>
            <a:off x="728371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20</a:t>
            </a:r>
          </a:p>
        </p:txBody>
      </p:sp>
      <p:sp>
        <p:nvSpPr>
          <p:cNvPr id="98559" name="Rectangle 255"/>
          <p:cNvSpPr>
            <a:spLocks noChangeArrowheads="1"/>
          </p:cNvSpPr>
          <p:nvPr/>
        </p:nvSpPr>
        <p:spPr bwMode="auto">
          <a:xfrm>
            <a:off x="767045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0" name="Text Box 256"/>
          <p:cNvSpPr txBox="1">
            <a:spLocks noChangeArrowheads="1"/>
          </p:cNvSpPr>
          <p:nvPr/>
        </p:nvSpPr>
        <p:spPr bwMode="auto">
          <a:xfrm>
            <a:off x="761445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21</a:t>
            </a:r>
          </a:p>
        </p:txBody>
      </p:sp>
      <p:sp>
        <p:nvSpPr>
          <p:cNvPr id="98561" name="Rectangle 257"/>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2" name="Text Box 258"/>
          <p:cNvSpPr txBox="1">
            <a:spLocks noChangeArrowheads="1"/>
          </p:cNvSpPr>
          <p:nvPr/>
        </p:nvSpPr>
        <p:spPr bwMode="auto">
          <a:xfrm>
            <a:off x="794518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22</a:t>
            </a:r>
          </a:p>
        </p:txBody>
      </p:sp>
      <p:sp>
        <p:nvSpPr>
          <p:cNvPr id="98563" name="Rectangle 259"/>
          <p:cNvSpPr>
            <a:spLocks noChangeArrowheads="1"/>
          </p:cNvSpPr>
          <p:nvPr/>
        </p:nvSpPr>
        <p:spPr bwMode="auto">
          <a:xfrm>
            <a:off x="833192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4" name="Text Box 260"/>
          <p:cNvSpPr txBox="1">
            <a:spLocks noChangeArrowheads="1"/>
          </p:cNvSpPr>
          <p:nvPr/>
        </p:nvSpPr>
        <p:spPr bwMode="auto">
          <a:xfrm>
            <a:off x="827592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23</a:t>
            </a:r>
          </a:p>
        </p:txBody>
      </p:sp>
      <p:sp>
        <p:nvSpPr>
          <p:cNvPr id="98565" name="Rectangle 261"/>
          <p:cNvSpPr>
            <a:spLocks noChangeArrowheads="1"/>
          </p:cNvSpPr>
          <p:nvPr/>
        </p:nvSpPr>
        <p:spPr bwMode="auto">
          <a:xfrm>
            <a:off x="8662656"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6" name="Text Box 262"/>
          <p:cNvSpPr txBox="1">
            <a:spLocks noChangeArrowheads="1"/>
          </p:cNvSpPr>
          <p:nvPr/>
        </p:nvSpPr>
        <p:spPr bwMode="auto">
          <a:xfrm>
            <a:off x="8606658"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24</a:t>
            </a:r>
          </a:p>
        </p:txBody>
      </p:sp>
      <p:sp>
        <p:nvSpPr>
          <p:cNvPr id="98567" name="Rectangle 263"/>
          <p:cNvSpPr>
            <a:spLocks noChangeArrowheads="1"/>
          </p:cNvSpPr>
          <p:nvPr/>
        </p:nvSpPr>
        <p:spPr bwMode="auto">
          <a:xfrm>
            <a:off x="899339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8" name="Text Box 264"/>
          <p:cNvSpPr txBox="1">
            <a:spLocks noChangeArrowheads="1"/>
          </p:cNvSpPr>
          <p:nvPr/>
        </p:nvSpPr>
        <p:spPr bwMode="auto">
          <a:xfrm>
            <a:off x="893739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25</a:t>
            </a:r>
          </a:p>
        </p:txBody>
      </p:sp>
      <p:sp>
        <p:nvSpPr>
          <p:cNvPr id="98569" name="Text Box 265"/>
          <p:cNvSpPr txBox="1">
            <a:spLocks noChangeArrowheads="1"/>
          </p:cNvSpPr>
          <p:nvPr/>
        </p:nvSpPr>
        <p:spPr bwMode="auto">
          <a:xfrm>
            <a:off x="9054640" y="2869877"/>
            <a:ext cx="383234"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G</a:t>
            </a:r>
          </a:p>
        </p:txBody>
      </p:sp>
      <p:sp>
        <p:nvSpPr>
          <p:cNvPr id="98570" name="Text Box 266"/>
          <p:cNvSpPr txBox="1">
            <a:spLocks noChangeArrowheads="1"/>
          </p:cNvSpPr>
          <p:nvPr/>
        </p:nvSpPr>
        <p:spPr bwMode="auto">
          <a:xfrm>
            <a:off x="8956644"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1" name="Text Box 267"/>
          <p:cNvSpPr txBox="1">
            <a:spLocks noChangeArrowheads="1"/>
          </p:cNvSpPr>
          <p:nvPr/>
        </p:nvSpPr>
        <p:spPr bwMode="auto">
          <a:xfrm>
            <a:off x="8788651"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2" name="Text Box 268"/>
          <p:cNvSpPr txBox="1">
            <a:spLocks noChangeArrowheads="1"/>
          </p:cNvSpPr>
          <p:nvPr/>
        </p:nvSpPr>
        <p:spPr bwMode="auto">
          <a:xfrm>
            <a:off x="8620659"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3" name="Text Box 269"/>
          <p:cNvSpPr txBox="1">
            <a:spLocks noChangeArrowheads="1"/>
          </p:cNvSpPr>
          <p:nvPr/>
        </p:nvSpPr>
        <p:spPr bwMode="auto">
          <a:xfrm>
            <a:off x="8522663"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4" name="Text Box 270"/>
          <p:cNvSpPr txBox="1">
            <a:spLocks noChangeArrowheads="1"/>
          </p:cNvSpPr>
          <p:nvPr/>
        </p:nvSpPr>
        <p:spPr bwMode="auto">
          <a:xfrm>
            <a:off x="8340671"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R</a:t>
            </a:r>
          </a:p>
        </p:txBody>
      </p:sp>
      <p:sp>
        <p:nvSpPr>
          <p:cNvPr id="98575" name="Text Box 271"/>
          <p:cNvSpPr txBox="1">
            <a:spLocks noChangeArrowheads="1"/>
          </p:cNvSpPr>
          <p:nvPr/>
        </p:nvSpPr>
        <p:spPr bwMode="auto">
          <a:xfrm>
            <a:off x="8172678"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B</a:t>
            </a:r>
          </a:p>
        </p:txBody>
      </p:sp>
      <p:sp>
        <p:nvSpPr>
          <p:cNvPr id="98576" name="Text Box 272"/>
          <p:cNvSpPr txBox="1">
            <a:spLocks noChangeArrowheads="1"/>
          </p:cNvSpPr>
          <p:nvPr/>
        </p:nvSpPr>
        <p:spPr bwMode="auto">
          <a:xfrm>
            <a:off x="8060683" y="2869877"/>
            <a:ext cx="285238"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 </a:t>
            </a:r>
          </a:p>
        </p:txBody>
      </p:sp>
      <p:sp>
        <p:nvSpPr>
          <p:cNvPr id="98577" name="Text Box 273"/>
          <p:cNvSpPr txBox="1">
            <a:spLocks noChangeArrowheads="1"/>
          </p:cNvSpPr>
          <p:nvPr/>
        </p:nvSpPr>
        <p:spPr bwMode="auto">
          <a:xfrm>
            <a:off x="7892690"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S</a:t>
            </a:r>
          </a:p>
        </p:txBody>
      </p:sp>
      <p:sp>
        <p:nvSpPr>
          <p:cNvPr id="98578" name="Text Box 274"/>
          <p:cNvSpPr txBox="1">
            <a:spLocks noChangeArrowheads="1"/>
          </p:cNvSpPr>
          <p:nvPr/>
        </p:nvSpPr>
        <p:spPr bwMode="auto">
          <a:xfrm>
            <a:off x="7696698" y="2869877"/>
            <a:ext cx="369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A</a:t>
            </a:r>
          </a:p>
        </p:txBody>
      </p:sp>
      <p:sp>
        <p:nvSpPr>
          <p:cNvPr id="98579" name="Text Box 275"/>
          <p:cNvSpPr txBox="1">
            <a:spLocks noChangeArrowheads="1"/>
          </p:cNvSpPr>
          <p:nvPr/>
        </p:nvSpPr>
        <p:spPr bwMode="auto">
          <a:xfrm>
            <a:off x="7458709" y="2869877"/>
            <a:ext cx="411233"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W</a:t>
            </a:r>
          </a:p>
        </p:txBody>
      </p:sp>
      <p:sp>
        <p:nvSpPr>
          <p:cNvPr id="98580" name="Text Box 276"/>
          <p:cNvSpPr txBox="1">
            <a:spLocks noChangeArrowheads="1"/>
          </p:cNvSpPr>
          <p:nvPr/>
        </p:nvSpPr>
        <p:spPr bwMode="auto">
          <a:xfrm>
            <a:off x="7276717"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T</a:t>
            </a:r>
          </a:p>
        </p:txBody>
      </p:sp>
      <p:sp>
        <p:nvSpPr>
          <p:cNvPr id="98581" name="Rectangle 277"/>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2" name="Rectangle 278"/>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3" name="Rectangle 279"/>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4" name="Rectangle 280"/>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5" name="Rectangle 281"/>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6" name="Rectangle 282"/>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7" name="Rectangle 283"/>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8" name="Rectangle 284"/>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9" name="Rectangle 28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0" name="Rectangle 286"/>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1" name="Rectangle 287"/>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3" name="Title 2">
            <a:extLst>
              <a:ext uri="{FF2B5EF4-FFF2-40B4-BE49-F238E27FC236}">
                <a16:creationId xmlns:a16="http://schemas.microsoft.com/office/drawing/2014/main" id="{91C0E211-50F7-7146-8EB0-55AF8A23D5B5}"/>
              </a:ext>
            </a:extLst>
          </p:cNvPr>
          <p:cNvSpPr>
            <a:spLocks noGrp="1"/>
          </p:cNvSpPr>
          <p:nvPr>
            <p:ph type="title"/>
          </p:nvPr>
        </p:nvSpPr>
        <p:spPr/>
        <p:txBody>
          <a:bodyPr/>
          <a:lstStyle/>
          <a:p>
            <a:endParaRPr lang="en-US"/>
          </a:p>
        </p:txBody>
      </p:sp>
      <p:sp>
        <p:nvSpPr>
          <p:cNvPr id="85" name="Title Placeholder 1">
            <a:extLst>
              <a:ext uri="{FF2B5EF4-FFF2-40B4-BE49-F238E27FC236}">
                <a16:creationId xmlns:a16="http://schemas.microsoft.com/office/drawing/2014/main" id="{F35F2C0A-B65F-2443-9672-ED8EF644A7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Implementation Strategy</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70162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fill="hold" nodeType="clickEffect">
                                  <p:stCondLst>
                                    <p:cond delay="0"/>
                                  </p:stCondLst>
                                  <p:childTnLst>
                                    <p:animMotion origin="layout" path="M 0.000 0.000 L -0.241 0.000 " pathEditMode="relative" rAng="0" ptsTypes="AA">
                                      <p:cBhvr>
                                        <p:cTn id="6" dur="867" fill="hold"/>
                                        <p:tgtEl>
                                          <p:spTgt spid="98580"/>
                                        </p:tgtEl>
                                        <p:attrNameLst>
                                          <p:attrName>ppt_x</p:attrName>
                                          <p:attrName>ppt_y</p:attrName>
                                        </p:attrNameLst>
                                      </p:cBhvr>
                                      <p:rCtr x="-241" y="0"/>
                                    </p:animMotion>
                                  </p:childTnLst>
                                </p:cTn>
                              </p:par>
                            </p:childTnLst>
                          </p:cTn>
                        </p:par>
                        <p:par>
                          <p:cTn id="7" fill="hold">
                            <p:stCondLst>
                              <p:cond delay="867"/>
                            </p:stCondLst>
                            <p:childTnLst>
                              <p:par>
                                <p:cTn id="8" presetID="42" presetClass="path" presetSubtype="0" fill="hold" nodeType="afterEffect">
                                  <p:stCondLst>
                                    <p:cond delay="0"/>
                                  </p:stCondLst>
                                  <p:childTnLst>
                                    <p:animMotion origin="layout" path="M -0.241 0.000 L -0.241 0.166 " pathEditMode="relative" rAng="0" ptsTypes="AA">
                                      <p:cBhvr>
                                        <p:cTn id="9" dur="448" fill="hold"/>
                                        <p:tgtEl>
                                          <p:spTgt spid="98580"/>
                                        </p:tgtEl>
                                        <p:attrNameLst>
                                          <p:attrName>ppt_x</p:attrName>
                                          <p:attrName>ppt_y</p:attrName>
                                        </p:attrNameLst>
                                      </p:cBhvr>
                                      <p:rCtr x="0" y="166"/>
                                    </p:animMotion>
                                  </p:childTnLst>
                                </p:cTn>
                              </p:par>
                            </p:childTnLst>
                          </p:cTn>
                        </p:par>
                        <p:par>
                          <p:cTn id="10" fill="hold">
                            <p:stCondLst>
                              <p:cond delay="1315"/>
                            </p:stCondLst>
                            <p:childTnLst>
                              <p:par>
                                <p:cTn id="11" presetID="56" presetClass="path" presetSubtype="0" decel="50000" fill="hold" nodeType="afterEffect">
                                  <p:stCondLst>
                                    <p:cond delay="0"/>
                                  </p:stCondLst>
                                  <p:childTnLst>
                                    <p:animMotion origin="layout" path="M -0.241 0.166 L -0.028 0.429 " pathEditMode="relative" rAng="0" ptsTypes="AA">
                                      <p:cBhvr>
                                        <p:cTn id="12" dur="1045" fill="hold"/>
                                        <p:tgtEl>
                                          <p:spTgt spid="98580"/>
                                        </p:tgtEl>
                                        <p:attrNameLst>
                                          <p:attrName>ppt_x</p:attrName>
                                          <p:attrName>ppt_y</p:attrName>
                                        </p:attrNameLst>
                                      </p:cBhvr>
                                      <p:rCtr x="213" y="263"/>
                                    </p:animMotion>
                                  </p:childTnLst>
                                </p:cTn>
                              </p:par>
                            </p:childTnLst>
                          </p:cTn>
                        </p:par>
                        <p:par>
                          <p:cTn id="13" fill="hold">
                            <p:stCondLst>
                              <p:cond delay="2360"/>
                            </p:stCondLst>
                            <p:childTnLst>
                              <p:par>
                                <p:cTn id="14" presetID="1" presetClass="entr" presetSubtype="0" fill="hold" nodeType="afterEffect">
                                  <p:stCondLst>
                                    <p:cond delay="0"/>
                                  </p:stCondLst>
                                  <p:childTnLst>
                                    <p:set>
                                      <p:cBhvr>
                                        <p:cTn id="15" dur="1" fill="hold">
                                          <p:stCondLst>
                                            <p:cond delay="0"/>
                                          </p:stCondLst>
                                        </p:cTn>
                                        <p:tgtEl>
                                          <p:spTgt spid="9858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fill="hold" nodeType="clickEffect">
                                  <p:stCondLst>
                                    <p:cond delay="0"/>
                                  </p:stCondLst>
                                  <p:childTnLst>
                                    <p:animMotion origin="layout" path="M 0.000 0.000 L -0.262 0.000 " pathEditMode="relative" rAng="0" ptsTypes="AA">
                                      <p:cBhvr>
                                        <p:cTn id="19" dur="942" fill="hold"/>
                                        <p:tgtEl>
                                          <p:spTgt spid="98579"/>
                                        </p:tgtEl>
                                        <p:attrNameLst>
                                          <p:attrName>ppt_x</p:attrName>
                                          <p:attrName>ppt_y</p:attrName>
                                        </p:attrNameLst>
                                      </p:cBhvr>
                                      <p:rCtr x="-262" y="0"/>
                                    </p:animMotion>
                                  </p:childTnLst>
                                </p:cTn>
                              </p:par>
                            </p:childTnLst>
                          </p:cTn>
                        </p:par>
                        <p:par>
                          <p:cTn id="20" fill="hold">
                            <p:stCondLst>
                              <p:cond delay="942"/>
                            </p:stCondLst>
                            <p:childTnLst>
                              <p:par>
                                <p:cTn id="21" presetID="42" presetClass="path" presetSubtype="0" fill="hold" nodeType="afterEffect">
                                  <p:stCondLst>
                                    <p:cond delay="0"/>
                                  </p:stCondLst>
                                  <p:childTnLst>
                                    <p:animMotion origin="layout" path="M -0.262 0.000 L -0.262 0.166 " pathEditMode="relative" rAng="0" ptsTypes="AA">
                                      <p:cBhvr>
                                        <p:cTn id="22" dur="448" fill="hold"/>
                                        <p:tgtEl>
                                          <p:spTgt spid="98579"/>
                                        </p:tgtEl>
                                        <p:attrNameLst>
                                          <p:attrName>ppt_x</p:attrName>
                                          <p:attrName>ppt_y</p:attrName>
                                        </p:attrNameLst>
                                      </p:cBhvr>
                                      <p:rCtr x="0" y="166"/>
                                    </p:animMotion>
                                  </p:childTnLst>
                                </p:cTn>
                              </p:par>
                            </p:childTnLst>
                          </p:cTn>
                        </p:par>
                        <p:par>
                          <p:cTn id="23" fill="hold">
                            <p:stCondLst>
                              <p:cond delay="1390"/>
                            </p:stCondLst>
                            <p:childTnLst>
                              <p:par>
                                <p:cTn id="24" presetID="56" presetClass="path" presetSubtype="0" decel="50000" fill="hold" nodeType="afterEffect">
                                  <p:stCondLst>
                                    <p:cond delay="0"/>
                                  </p:stCondLst>
                                  <p:childTnLst>
                                    <p:animMotion origin="layout" path="M -0.262 0.166 L 0.050 0.429 " pathEditMode="relative" rAng="0" ptsTypes="AA">
                                      <p:cBhvr>
                                        <p:cTn id="25" dur="1327" fill="hold"/>
                                        <p:tgtEl>
                                          <p:spTgt spid="98579"/>
                                        </p:tgtEl>
                                        <p:attrNameLst>
                                          <p:attrName>ppt_x</p:attrName>
                                          <p:attrName>ppt_y</p:attrName>
                                        </p:attrNameLst>
                                      </p:cBhvr>
                                      <p:rCtr x="312" y="263"/>
                                    </p:animMotion>
                                  </p:childTnLst>
                                </p:cTn>
                              </p:par>
                            </p:childTnLst>
                          </p:cTn>
                        </p:par>
                        <p:par>
                          <p:cTn id="26" fill="hold">
                            <p:stCondLst>
                              <p:cond delay="2717"/>
                            </p:stCondLst>
                            <p:childTnLst>
                              <p:par>
                                <p:cTn id="27" presetID="1" presetClass="entr" presetSubtype="0" fill="hold" nodeType="afterEffect">
                                  <p:stCondLst>
                                    <p:cond delay="0"/>
                                  </p:stCondLst>
                                  <p:childTnLst>
                                    <p:set>
                                      <p:cBhvr>
                                        <p:cTn id="28" dur="1" fill="hold">
                                          <p:stCondLst>
                                            <p:cond delay="0"/>
                                          </p:stCondLst>
                                        </p:cTn>
                                        <p:tgtEl>
                                          <p:spTgt spid="98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fill="hold" nodeType="clickEffect">
                                  <p:stCondLst>
                                    <p:cond delay="0"/>
                                  </p:stCondLst>
                                  <p:childTnLst>
                                    <p:animMotion origin="layout" path="M 0.000 0.000 L -0.283 0.000 " pathEditMode="relative" rAng="0" ptsTypes="AA">
                                      <p:cBhvr>
                                        <p:cTn id="32" dur="1019" fill="hold"/>
                                        <p:tgtEl>
                                          <p:spTgt spid="98578"/>
                                        </p:tgtEl>
                                        <p:attrNameLst>
                                          <p:attrName>ppt_x</p:attrName>
                                          <p:attrName>ppt_y</p:attrName>
                                        </p:attrNameLst>
                                      </p:cBhvr>
                                      <p:rCtr x="-283" y="0"/>
                                    </p:animMotion>
                                  </p:childTnLst>
                                </p:cTn>
                              </p:par>
                            </p:childTnLst>
                          </p:cTn>
                        </p:par>
                        <p:par>
                          <p:cTn id="33" fill="hold">
                            <p:stCondLst>
                              <p:cond delay="1019"/>
                            </p:stCondLst>
                            <p:childTnLst>
                              <p:par>
                                <p:cTn id="34" presetID="42" presetClass="path" presetSubtype="0" fill="hold" nodeType="afterEffect">
                                  <p:stCondLst>
                                    <p:cond delay="0"/>
                                  </p:stCondLst>
                                  <p:childTnLst>
                                    <p:animMotion origin="layout" path="M -0.283 0.000 L -0.283 0.166 " pathEditMode="relative" rAng="0" ptsTypes="AA">
                                      <p:cBhvr>
                                        <p:cTn id="35" dur="448" fill="hold"/>
                                        <p:tgtEl>
                                          <p:spTgt spid="98578"/>
                                        </p:tgtEl>
                                        <p:attrNameLst>
                                          <p:attrName>ppt_x</p:attrName>
                                          <p:attrName>ppt_y</p:attrName>
                                        </p:attrNameLst>
                                      </p:cBhvr>
                                      <p:rCtr x="0" y="166"/>
                                    </p:animMotion>
                                  </p:childTnLst>
                                </p:cTn>
                              </p:par>
                            </p:childTnLst>
                          </p:cTn>
                        </p:par>
                        <p:par>
                          <p:cTn id="36" fill="hold">
                            <p:stCondLst>
                              <p:cond delay="1467"/>
                            </p:stCondLst>
                            <p:childTnLst>
                              <p:par>
                                <p:cTn id="37" presetID="49" presetClass="path" presetSubtype="0" decel="50000" fill="hold" nodeType="afterEffect">
                                  <p:stCondLst>
                                    <p:cond delay="0"/>
                                  </p:stCondLst>
                                  <p:childTnLst>
                                    <p:animMotion origin="layout" path="M -0.283 0.166 L -0.693 0.429 " pathEditMode="relative" rAng="0" ptsTypes="AA">
                                      <p:cBhvr>
                                        <p:cTn id="38" dur="1637" fill="hold"/>
                                        <p:tgtEl>
                                          <p:spTgt spid="98578"/>
                                        </p:tgtEl>
                                        <p:attrNameLst>
                                          <p:attrName>ppt_x</p:attrName>
                                          <p:attrName>ppt_y</p:attrName>
                                        </p:attrNameLst>
                                      </p:cBhvr>
                                      <p:rCtr x="-410" y="263"/>
                                    </p:animMotion>
                                  </p:childTnLst>
                                </p:cTn>
                              </p:par>
                            </p:childTnLst>
                          </p:cTn>
                        </p:par>
                        <p:par>
                          <p:cTn id="39" fill="hold">
                            <p:stCondLst>
                              <p:cond delay="3104"/>
                            </p:stCondLst>
                            <p:childTnLst>
                              <p:par>
                                <p:cTn id="40" presetID="1" presetClass="entr" presetSubtype="0" fill="hold" nodeType="afterEffect">
                                  <p:stCondLst>
                                    <p:cond delay="0"/>
                                  </p:stCondLst>
                                  <p:childTnLst>
                                    <p:set>
                                      <p:cBhvr>
                                        <p:cTn id="41" dur="1" fill="hold">
                                          <p:stCondLst>
                                            <p:cond delay="0"/>
                                          </p:stCondLst>
                                        </p:cTn>
                                        <p:tgtEl>
                                          <p:spTgt spid="9858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fill="hold" nodeType="clickEffect">
                                  <p:stCondLst>
                                    <p:cond delay="0"/>
                                  </p:stCondLst>
                                  <p:childTnLst>
                                    <p:animMotion origin="layout" path="M 0.000 0.000 L -0.301 0.000 " pathEditMode="relative" rAng="0" ptsTypes="AA">
                                      <p:cBhvr>
                                        <p:cTn id="45" dur="1084" fill="hold"/>
                                        <p:tgtEl>
                                          <p:spTgt spid="98577"/>
                                        </p:tgtEl>
                                        <p:attrNameLst>
                                          <p:attrName>ppt_x</p:attrName>
                                          <p:attrName>ppt_y</p:attrName>
                                        </p:attrNameLst>
                                      </p:cBhvr>
                                      <p:rCtr x="-301" y="0"/>
                                    </p:animMotion>
                                  </p:childTnLst>
                                </p:cTn>
                              </p:par>
                            </p:childTnLst>
                          </p:cTn>
                        </p:par>
                        <p:par>
                          <p:cTn id="46" fill="hold">
                            <p:stCondLst>
                              <p:cond delay="1084"/>
                            </p:stCondLst>
                            <p:childTnLst>
                              <p:par>
                                <p:cTn id="47" presetID="42" presetClass="path" presetSubtype="0" fill="hold" nodeType="afterEffect">
                                  <p:stCondLst>
                                    <p:cond delay="0"/>
                                  </p:stCondLst>
                                  <p:childTnLst>
                                    <p:animMotion origin="layout" path="M -0.301 0.000 L -0.301 0.166 " pathEditMode="relative" rAng="0" ptsTypes="AA">
                                      <p:cBhvr>
                                        <p:cTn id="48" dur="448" fill="hold"/>
                                        <p:tgtEl>
                                          <p:spTgt spid="98577"/>
                                        </p:tgtEl>
                                        <p:attrNameLst>
                                          <p:attrName>ppt_x</p:attrName>
                                          <p:attrName>ppt_y</p:attrName>
                                        </p:attrNameLst>
                                      </p:cBhvr>
                                      <p:rCtr x="0" y="166"/>
                                    </p:animMotion>
                                  </p:childTnLst>
                                </p:cTn>
                              </p:par>
                            </p:childTnLst>
                          </p:cTn>
                        </p:par>
                        <p:par>
                          <p:cTn id="49" fill="hold">
                            <p:stCondLst>
                              <p:cond delay="1532"/>
                            </p:stCondLst>
                            <p:childTnLst>
                              <p:par>
                                <p:cTn id="50" presetID="56" presetClass="path" presetSubtype="0" decel="50000" fill="hold" nodeType="afterEffect">
                                  <p:stCondLst>
                                    <p:cond delay="0"/>
                                  </p:stCondLst>
                                  <p:childTnLst>
                                    <p:animMotion origin="layout" path="M -0.301 0.166 L -0.121 0.429 " pathEditMode="relative" rAng="0" ptsTypes="AA">
                                      <p:cBhvr>
                                        <p:cTn id="51" dur="961" fill="hold"/>
                                        <p:tgtEl>
                                          <p:spTgt spid="98577"/>
                                        </p:tgtEl>
                                        <p:attrNameLst>
                                          <p:attrName>ppt_x</p:attrName>
                                          <p:attrName>ppt_y</p:attrName>
                                        </p:attrNameLst>
                                      </p:cBhvr>
                                      <p:rCtr x="180" y="263"/>
                                    </p:animMotion>
                                  </p:childTnLst>
                                </p:cTn>
                              </p:par>
                            </p:childTnLst>
                          </p:cTn>
                        </p:par>
                        <p:par>
                          <p:cTn id="52" fill="hold">
                            <p:stCondLst>
                              <p:cond delay="2493"/>
                            </p:stCondLst>
                            <p:childTnLst>
                              <p:par>
                                <p:cTn id="53" presetID="1" presetClass="entr" presetSubtype="0" fill="hold" nodeType="afterEffect">
                                  <p:stCondLst>
                                    <p:cond delay="0"/>
                                  </p:stCondLst>
                                  <p:childTnLst>
                                    <p:set>
                                      <p:cBhvr>
                                        <p:cTn id="54" dur="1" fill="hold">
                                          <p:stCondLst>
                                            <p:cond delay="0"/>
                                          </p:stCondLst>
                                        </p:cTn>
                                        <p:tgtEl>
                                          <p:spTgt spid="985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fill="hold" nodeType="clickEffect">
                                  <p:stCondLst>
                                    <p:cond delay="0"/>
                                  </p:stCondLst>
                                  <p:childTnLst>
                                    <p:animMotion origin="layout" path="M 0.000 0.000 L -0.329 0.000 " pathEditMode="relative" rAng="0" ptsTypes="AA">
                                      <p:cBhvr>
                                        <p:cTn id="58" dur="1184" fill="hold"/>
                                        <p:tgtEl>
                                          <p:spTgt spid="98575"/>
                                        </p:tgtEl>
                                        <p:attrNameLst>
                                          <p:attrName>ppt_x</p:attrName>
                                          <p:attrName>ppt_y</p:attrName>
                                        </p:attrNameLst>
                                      </p:cBhvr>
                                      <p:rCtr x="-329" y="0"/>
                                    </p:animMotion>
                                  </p:childTnLst>
                                </p:cTn>
                              </p:par>
                            </p:childTnLst>
                          </p:cTn>
                        </p:par>
                        <p:par>
                          <p:cTn id="59" fill="hold">
                            <p:stCondLst>
                              <p:cond delay="1184"/>
                            </p:stCondLst>
                            <p:childTnLst>
                              <p:par>
                                <p:cTn id="60" presetID="42" presetClass="path" presetSubtype="0" fill="hold" nodeType="afterEffect">
                                  <p:stCondLst>
                                    <p:cond delay="0"/>
                                  </p:stCondLst>
                                  <p:childTnLst>
                                    <p:animMotion origin="layout" path="M -0.329 0.000 L -0.329 0.166 " pathEditMode="relative" rAng="0" ptsTypes="AA">
                                      <p:cBhvr>
                                        <p:cTn id="61" dur="448" fill="hold"/>
                                        <p:tgtEl>
                                          <p:spTgt spid="98575"/>
                                        </p:tgtEl>
                                        <p:attrNameLst>
                                          <p:attrName>ppt_x</p:attrName>
                                          <p:attrName>ppt_y</p:attrName>
                                        </p:attrNameLst>
                                      </p:cBhvr>
                                      <p:rCtr x="0" y="166"/>
                                    </p:animMotion>
                                  </p:childTnLst>
                                </p:cTn>
                              </p:par>
                            </p:childTnLst>
                          </p:cTn>
                        </p:par>
                        <p:par>
                          <p:cTn id="62" fill="hold">
                            <p:stCondLst>
                              <p:cond delay="1632"/>
                            </p:stCondLst>
                            <p:childTnLst>
                              <p:par>
                                <p:cTn id="63" presetID="49" presetClass="path" presetSubtype="0" decel="50000" fill="hold" nodeType="afterEffect">
                                  <p:stCondLst>
                                    <p:cond delay="0"/>
                                  </p:stCondLst>
                                  <p:childTnLst>
                                    <p:animMotion origin="layout" path="M -0.329 0.166 L -0.706 0.429 " pathEditMode="relative" rAng="0" ptsTypes="AA">
                                      <p:cBhvr>
                                        <p:cTn id="64" dur="1532" fill="hold"/>
                                        <p:tgtEl>
                                          <p:spTgt spid="98575"/>
                                        </p:tgtEl>
                                        <p:attrNameLst>
                                          <p:attrName>ppt_x</p:attrName>
                                          <p:attrName>ppt_y</p:attrName>
                                        </p:attrNameLst>
                                      </p:cBhvr>
                                      <p:rCtr x="-377" y="263"/>
                                    </p:animMotion>
                                  </p:childTnLst>
                                </p:cTn>
                              </p:par>
                            </p:childTnLst>
                          </p:cTn>
                        </p:par>
                        <p:par>
                          <p:cTn id="65" fill="hold">
                            <p:stCondLst>
                              <p:cond delay="3164"/>
                            </p:stCondLst>
                            <p:childTnLst>
                              <p:par>
                                <p:cTn id="66" presetID="1" presetClass="entr" presetSubtype="0" fill="hold" nodeType="afterEffect">
                                  <p:stCondLst>
                                    <p:cond delay="0"/>
                                  </p:stCondLst>
                                  <p:childTnLst>
                                    <p:set>
                                      <p:cBhvr>
                                        <p:cTn id="67" dur="1" fill="hold">
                                          <p:stCondLst>
                                            <p:cond delay="0"/>
                                          </p:stCondLst>
                                        </p:cTn>
                                        <p:tgtEl>
                                          <p:spTgt spid="9858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5" presetClass="path" presetSubtype="0" accel="50000" fill="hold" nodeType="clickEffect">
                                  <p:stCondLst>
                                    <p:cond delay="0"/>
                                  </p:stCondLst>
                                  <p:childTnLst>
                                    <p:animMotion origin="layout" path="M 0.000 0.000 L -0.346 0.000 " pathEditMode="relative" rAng="0" ptsTypes="AA">
                                      <p:cBhvr>
                                        <p:cTn id="71" dur="1247" fill="hold"/>
                                        <p:tgtEl>
                                          <p:spTgt spid="98574"/>
                                        </p:tgtEl>
                                        <p:attrNameLst>
                                          <p:attrName>ppt_x</p:attrName>
                                          <p:attrName>ppt_y</p:attrName>
                                        </p:attrNameLst>
                                      </p:cBhvr>
                                      <p:rCtr x="-346" y="0"/>
                                    </p:animMotion>
                                  </p:childTnLst>
                                </p:cTn>
                              </p:par>
                            </p:childTnLst>
                          </p:cTn>
                        </p:par>
                        <p:par>
                          <p:cTn id="72" fill="hold">
                            <p:stCondLst>
                              <p:cond delay="1247"/>
                            </p:stCondLst>
                            <p:childTnLst>
                              <p:par>
                                <p:cTn id="73" presetID="42" presetClass="path" presetSubtype="0" fill="hold" nodeType="afterEffect">
                                  <p:stCondLst>
                                    <p:cond delay="0"/>
                                  </p:stCondLst>
                                  <p:childTnLst>
                                    <p:animMotion origin="layout" path="M -0.346 0.000 L -0.346 0.166 " pathEditMode="relative" rAng="0" ptsTypes="AA">
                                      <p:cBhvr>
                                        <p:cTn id="74" dur="448" fill="hold"/>
                                        <p:tgtEl>
                                          <p:spTgt spid="98574"/>
                                        </p:tgtEl>
                                        <p:attrNameLst>
                                          <p:attrName>ppt_x</p:attrName>
                                          <p:attrName>ppt_y</p:attrName>
                                        </p:attrNameLst>
                                      </p:cBhvr>
                                      <p:rCtr x="0" y="166"/>
                                    </p:animMotion>
                                  </p:childTnLst>
                                </p:cTn>
                              </p:par>
                            </p:childTnLst>
                          </p:cTn>
                        </p:par>
                        <p:par>
                          <p:cTn id="75" fill="hold">
                            <p:stCondLst>
                              <p:cond delay="1695"/>
                            </p:stCondLst>
                            <p:childTnLst>
                              <p:par>
                                <p:cTn id="76" presetID="56" presetClass="path" presetSubtype="0" decel="50000" fill="hold" nodeType="afterEffect">
                                  <p:stCondLst>
                                    <p:cond delay="0"/>
                                  </p:stCondLst>
                                  <p:childTnLst>
                                    <p:animMotion origin="layout" path="M -0.346 0.166 L -0.199 0.429 " pathEditMode="relative" rAng="0" ptsTypes="AA">
                                      <p:cBhvr>
                                        <p:cTn id="77" dur="886" fill="hold"/>
                                        <p:tgtEl>
                                          <p:spTgt spid="98574"/>
                                        </p:tgtEl>
                                        <p:attrNameLst>
                                          <p:attrName>ppt_x</p:attrName>
                                          <p:attrName>ppt_y</p:attrName>
                                        </p:attrNameLst>
                                      </p:cBhvr>
                                      <p:rCtr x="148" y="263"/>
                                    </p:animMotion>
                                  </p:childTnLst>
                                </p:cTn>
                              </p:par>
                            </p:childTnLst>
                          </p:cTn>
                        </p:par>
                        <p:par>
                          <p:cTn id="78" fill="hold">
                            <p:stCondLst>
                              <p:cond delay="2581"/>
                            </p:stCondLst>
                            <p:childTnLst>
                              <p:par>
                                <p:cTn id="79" presetID="1" presetClass="entr" presetSubtype="0" fill="hold" nodeType="afterEffect">
                                  <p:stCondLst>
                                    <p:cond delay="0"/>
                                  </p:stCondLst>
                                  <p:childTnLst>
                                    <p:set>
                                      <p:cBhvr>
                                        <p:cTn id="80" dur="1" fill="hold">
                                          <p:stCondLst>
                                            <p:cond delay="0"/>
                                          </p:stCondLst>
                                        </p:cTn>
                                        <p:tgtEl>
                                          <p:spTgt spid="9858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fill="hold" nodeType="clickEffect">
                                  <p:stCondLst>
                                    <p:cond delay="0"/>
                                  </p:stCondLst>
                                  <p:childTnLst>
                                    <p:animMotion origin="layout" path="M 0.000 0.000 L -0.360 0.000 " pathEditMode="relative" rAng="0" ptsTypes="AA">
                                      <p:cBhvr>
                                        <p:cTn id="84" dur="1297" fill="hold"/>
                                        <p:tgtEl>
                                          <p:spTgt spid="98573"/>
                                        </p:tgtEl>
                                        <p:attrNameLst>
                                          <p:attrName>ppt_x</p:attrName>
                                          <p:attrName>ppt_y</p:attrName>
                                        </p:attrNameLst>
                                      </p:cBhvr>
                                      <p:rCtr x="-360" y="0"/>
                                    </p:animMotion>
                                  </p:childTnLst>
                                </p:cTn>
                              </p:par>
                            </p:childTnLst>
                          </p:cTn>
                        </p:par>
                        <p:par>
                          <p:cTn id="85" fill="hold">
                            <p:stCondLst>
                              <p:cond delay="1297"/>
                            </p:stCondLst>
                            <p:childTnLst>
                              <p:par>
                                <p:cTn id="86" presetID="42" presetClass="path" presetSubtype="0" fill="hold" nodeType="afterEffect">
                                  <p:stCondLst>
                                    <p:cond delay="0"/>
                                  </p:stCondLst>
                                  <p:childTnLst>
                                    <p:animMotion origin="layout" path="M -0.360 0.000 L -0.360 0.166 " pathEditMode="relative" rAng="0" ptsTypes="AA">
                                      <p:cBhvr>
                                        <p:cTn id="87" dur="448" fill="hold"/>
                                        <p:tgtEl>
                                          <p:spTgt spid="98573"/>
                                        </p:tgtEl>
                                        <p:attrNameLst>
                                          <p:attrName>ppt_x</p:attrName>
                                          <p:attrName>ppt_y</p:attrName>
                                        </p:attrNameLst>
                                      </p:cBhvr>
                                      <p:rCtr x="0" y="166"/>
                                    </p:animMotion>
                                  </p:childTnLst>
                                </p:cTn>
                              </p:par>
                            </p:childTnLst>
                          </p:cTn>
                        </p:par>
                        <p:par>
                          <p:cTn id="88" fill="hold">
                            <p:stCondLst>
                              <p:cond delay="1745"/>
                            </p:stCondLst>
                            <p:childTnLst>
                              <p:par>
                                <p:cTn id="89" presetID="49" presetClass="path" presetSubtype="0" decel="50000" fill="hold" nodeType="afterEffect">
                                  <p:stCondLst>
                                    <p:cond delay="0"/>
                                  </p:stCondLst>
                                  <p:childTnLst>
                                    <p:animMotion origin="layout" path="M -0.360 0.166 L -0.508 0.429 " pathEditMode="relative" rAng="0" ptsTypes="AA">
                                      <p:cBhvr>
                                        <p:cTn id="90" dur="886" fill="hold"/>
                                        <p:tgtEl>
                                          <p:spTgt spid="98573"/>
                                        </p:tgtEl>
                                        <p:attrNameLst>
                                          <p:attrName>ppt_x</p:attrName>
                                          <p:attrName>ppt_y</p:attrName>
                                        </p:attrNameLst>
                                      </p:cBhvr>
                                      <p:rCtr x="-148" y="263"/>
                                    </p:animMotion>
                                  </p:childTnLst>
                                </p:cTn>
                              </p:par>
                            </p:childTnLst>
                          </p:cTn>
                        </p:par>
                        <p:par>
                          <p:cTn id="91" fill="hold">
                            <p:stCondLst>
                              <p:cond delay="2631"/>
                            </p:stCondLst>
                            <p:childTnLst>
                              <p:par>
                                <p:cTn id="92" presetID="1" presetClass="entr" presetSubtype="0" fill="hold" nodeType="afterEffect">
                                  <p:stCondLst>
                                    <p:cond delay="0"/>
                                  </p:stCondLst>
                                  <p:childTnLst>
                                    <p:set>
                                      <p:cBhvr>
                                        <p:cTn id="93" dur="1" fill="hold">
                                          <p:stCondLst>
                                            <p:cond delay="0"/>
                                          </p:stCondLst>
                                        </p:cTn>
                                        <p:tgtEl>
                                          <p:spTgt spid="9858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35" presetClass="path" presetSubtype="0" accel="50000" fill="hold" nodeType="clickEffect">
                                  <p:stCondLst>
                                    <p:cond delay="0"/>
                                  </p:stCondLst>
                                  <p:childTnLst>
                                    <p:animMotion origin="layout" path="M 0.000 0.000 L -0.374 0.000 " pathEditMode="relative" rAng="0" ptsTypes="AA">
                                      <p:cBhvr>
                                        <p:cTn id="97" dur="1344" fill="hold"/>
                                        <p:tgtEl>
                                          <p:spTgt spid="98572"/>
                                        </p:tgtEl>
                                        <p:attrNameLst>
                                          <p:attrName>ppt_x</p:attrName>
                                          <p:attrName>ppt_y</p:attrName>
                                        </p:attrNameLst>
                                      </p:cBhvr>
                                      <p:rCtr x="-374" y="0"/>
                                    </p:animMotion>
                                  </p:childTnLst>
                                </p:cTn>
                              </p:par>
                            </p:childTnLst>
                          </p:cTn>
                        </p:par>
                        <p:par>
                          <p:cTn id="98" fill="hold">
                            <p:stCondLst>
                              <p:cond delay="1344"/>
                            </p:stCondLst>
                            <p:childTnLst>
                              <p:par>
                                <p:cTn id="99" presetID="42" presetClass="path" presetSubtype="0" fill="hold" nodeType="afterEffect">
                                  <p:stCondLst>
                                    <p:cond delay="0"/>
                                  </p:stCondLst>
                                  <p:childTnLst>
                                    <p:animMotion origin="layout" path="M -0.374 0.000 L -0.374 0.166 " pathEditMode="relative" rAng="0" ptsTypes="AA">
                                      <p:cBhvr>
                                        <p:cTn id="100" dur="448" fill="hold"/>
                                        <p:tgtEl>
                                          <p:spTgt spid="98572"/>
                                        </p:tgtEl>
                                        <p:attrNameLst>
                                          <p:attrName>ppt_x</p:attrName>
                                          <p:attrName>ppt_y</p:attrName>
                                        </p:attrNameLst>
                                      </p:cBhvr>
                                      <p:rCtr x="0" y="166"/>
                                    </p:animMotion>
                                  </p:childTnLst>
                                </p:cTn>
                              </p:par>
                            </p:childTnLst>
                          </p:cTn>
                        </p:par>
                        <p:par>
                          <p:cTn id="101" fill="hold">
                            <p:stCondLst>
                              <p:cond delay="1792"/>
                            </p:stCondLst>
                            <p:childTnLst>
                              <p:par>
                                <p:cTn id="102" presetID="49" presetClass="path" presetSubtype="0" decel="50000" fill="hold" nodeType="afterEffect">
                                  <p:stCondLst>
                                    <p:cond delay="0"/>
                                  </p:stCondLst>
                                  <p:childTnLst>
                                    <p:animMotion origin="layout" path="M -0.374 0.166 L -0.423 0.429 " pathEditMode="relative" rAng="0" ptsTypes="AA">
                                      <p:cBhvr>
                                        <p:cTn id="103" dur="731" fill="hold"/>
                                        <p:tgtEl>
                                          <p:spTgt spid="98572"/>
                                        </p:tgtEl>
                                        <p:attrNameLst>
                                          <p:attrName>ppt_x</p:attrName>
                                          <p:attrName>ppt_y</p:attrName>
                                        </p:attrNameLst>
                                      </p:cBhvr>
                                      <p:rCtr x="-49" y="263"/>
                                    </p:animMotion>
                                  </p:childTnLst>
                                </p:cTn>
                              </p:par>
                            </p:childTnLst>
                          </p:cTn>
                        </p:par>
                        <p:par>
                          <p:cTn id="104" fill="hold">
                            <p:stCondLst>
                              <p:cond delay="2523"/>
                            </p:stCondLst>
                            <p:childTnLst>
                              <p:par>
                                <p:cTn id="105" presetID="1" presetClass="entr" presetSubtype="0" fill="hold" nodeType="afterEffect">
                                  <p:stCondLst>
                                    <p:cond delay="0"/>
                                  </p:stCondLst>
                                  <p:childTnLst>
                                    <p:set>
                                      <p:cBhvr>
                                        <p:cTn id="106" dur="1" fill="hold">
                                          <p:stCondLst>
                                            <p:cond delay="0"/>
                                          </p:stCondLst>
                                        </p:cTn>
                                        <p:tgtEl>
                                          <p:spTgt spid="985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35" presetClass="path" presetSubtype="0" accel="50000" fill="hold" nodeType="clickEffect">
                                  <p:stCondLst>
                                    <p:cond delay="0"/>
                                  </p:stCondLst>
                                  <p:childTnLst>
                                    <p:animMotion origin="layout" path="M 0.000 0.000 L -0.390 0.000 " pathEditMode="relative" rAng="0" ptsTypes="AA">
                                      <p:cBhvr>
                                        <p:cTn id="110" dur="1404" fill="hold"/>
                                        <p:tgtEl>
                                          <p:spTgt spid="98571"/>
                                        </p:tgtEl>
                                        <p:attrNameLst>
                                          <p:attrName>ppt_x</p:attrName>
                                          <p:attrName>ppt_y</p:attrName>
                                        </p:attrNameLst>
                                      </p:cBhvr>
                                      <p:rCtr x="-390" y="0"/>
                                    </p:animMotion>
                                  </p:childTnLst>
                                </p:cTn>
                              </p:par>
                            </p:childTnLst>
                          </p:cTn>
                        </p:par>
                        <p:par>
                          <p:cTn id="111" fill="hold">
                            <p:stCondLst>
                              <p:cond delay="1404"/>
                            </p:stCondLst>
                            <p:childTnLst>
                              <p:par>
                                <p:cTn id="112" presetID="42" presetClass="path" presetSubtype="0" fill="hold" nodeType="afterEffect">
                                  <p:stCondLst>
                                    <p:cond delay="0"/>
                                  </p:stCondLst>
                                  <p:childTnLst>
                                    <p:animMotion origin="layout" path="M -0.390 0.000 L -0.390 0.166 " pathEditMode="relative" rAng="0" ptsTypes="AA">
                                      <p:cBhvr>
                                        <p:cTn id="113" dur="448" fill="hold"/>
                                        <p:tgtEl>
                                          <p:spTgt spid="98571"/>
                                        </p:tgtEl>
                                        <p:attrNameLst>
                                          <p:attrName>ppt_x</p:attrName>
                                          <p:attrName>ppt_y</p:attrName>
                                        </p:attrNameLst>
                                      </p:cBhvr>
                                      <p:rCtr x="0" y="166"/>
                                    </p:animMotion>
                                  </p:childTnLst>
                                </p:cTn>
                              </p:par>
                            </p:childTnLst>
                          </p:cTn>
                        </p:par>
                        <p:par>
                          <p:cTn id="114" fill="hold">
                            <p:stCondLst>
                              <p:cond delay="1852"/>
                            </p:stCondLst>
                            <p:childTnLst>
                              <p:par>
                                <p:cTn id="115" presetID="49" presetClass="path" presetSubtype="0" decel="50000" fill="hold" nodeType="afterEffect">
                                  <p:stCondLst>
                                    <p:cond delay="0"/>
                                  </p:stCondLst>
                                  <p:childTnLst>
                                    <p:animMotion origin="layout" path="M -0.390 0.166 L -0.439 0.387 " pathEditMode="relative" rAng="0" ptsTypes="AA">
                                      <p:cBhvr>
                                        <p:cTn id="116" dur="622" fill="hold"/>
                                        <p:tgtEl>
                                          <p:spTgt spid="98571"/>
                                        </p:tgtEl>
                                        <p:attrNameLst>
                                          <p:attrName>ppt_x</p:attrName>
                                          <p:attrName>ppt_y</p:attrName>
                                        </p:attrNameLst>
                                      </p:cBhvr>
                                      <p:rCtr x="-49" y="221"/>
                                    </p:animMotion>
                                  </p:childTnLst>
                                </p:cTn>
                              </p:par>
                            </p:childTnLst>
                          </p:cTn>
                        </p:par>
                        <p:par>
                          <p:cTn id="117" fill="hold">
                            <p:stCondLst>
                              <p:cond delay="2474"/>
                            </p:stCondLst>
                            <p:childTnLst>
                              <p:par>
                                <p:cTn id="118" presetID="1" presetClass="entr" presetSubtype="0" fill="hold" nodeType="afterEffect">
                                  <p:stCondLst>
                                    <p:cond delay="0"/>
                                  </p:stCondLst>
                                  <p:childTnLst>
                                    <p:set>
                                      <p:cBhvr>
                                        <p:cTn id="119" dur="1" fill="hold">
                                          <p:stCondLst>
                                            <p:cond delay="0"/>
                                          </p:stCondLst>
                                        </p:cTn>
                                        <p:tgtEl>
                                          <p:spTgt spid="9858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fill="hold" nodeType="clickEffect">
                                  <p:stCondLst>
                                    <p:cond delay="0"/>
                                  </p:stCondLst>
                                  <p:childTnLst>
                                    <p:animMotion origin="layout" path="M 0.000 0.000 L -0.403 0.000 " pathEditMode="relative" rAng="0" ptsTypes="AA">
                                      <p:cBhvr>
                                        <p:cTn id="123" dur="1452" fill="hold"/>
                                        <p:tgtEl>
                                          <p:spTgt spid="98570"/>
                                        </p:tgtEl>
                                        <p:attrNameLst>
                                          <p:attrName>ppt_x</p:attrName>
                                          <p:attrName>ppt_y</p:attrName>
                                        </p:attrNameLst>
                                      </p:cBhvr>
                                      <p:rCtr x="-403" y="0"/>
                                    </p:animMotion>
                                  </p:childTnLst>
                                </p:cTn>
                              </p:par>
                            </p:childTnLst>
                          </p:cTn>
                        </p:par>
                        <p:par>
                          <p:cTn id="124" fill="hold">
                            <p:stCondLst>
                              <p:cond delay="1452"/>
                            </p:stCondLst>
                            <p:childTnLst>
                              <p:par>
                                <p:cTn id="125" presetID="42" presetClass="path" presetSubtype="0" fill="hold" nodeType="afterEffect">
                                  <p:stCondLst>
                                    <p:cond delay="0"/>
                                  </p:stCondLst>
                                  <p:childTnLst>
                                    <p:animMotion origin="layout" path="M -0.403 0.000 L -0.403 0.166 " pathEditMode="relative" rAng="0" ptsTypes="AA">
                                      <p:cBhvr>
                                        <p:cTn id="126" dur="448" fill="hold"/>
                                        <p:tgtEl>
                                          <p:spTgt spid="98570"/>
                                        </p:tgtEl>
                                        <p:attrNameLst>
                                          <p:attrName>ppt_x</p:attrName>
                                          <p:attrName>ppt_y</p:attrName>
                                        </p:attrNameLst>
                                      </p:cBhvr>
                                      <p:rCtr x="0" y="166"/>
                                    </p:animMotion>
                                  </p:childTnLst>
                                </p:cTn>
                              </p:par>
                            </p:childTnLst>
                          </p:cTn>
                        </p:par>
                        <p:par>
                          <p:cTn id="127" fill="hold">
                            <p:stCondLst>
                              <p:cond delay="1900"/>
                            </p:stCondLst>
                            <p:childTnLst>
                              <p:par>
                                <p:cTn id="128" presetID="49" presetClass="path" presetSubtype="0" decel="50000" fill="hold" nodeType="afterEffect">
                                  <p:stCondLst>
                                    <p:cond delay="0"/>
                                  </p:stCondLst>
                                  <p:childTnLst>
                                    <p:animMotion origin="layout" path="M -0.403 0.166 L -0.551 0.387 " pathEditMode="relative" rAng="0" ptsTypes="AA">
                                      <p:cBhvr>
                                        <p:cTn id="129" dur="798" fill="hold"/>
                                        <p:tgtEl>
                                          <p:spTgt spid="98570"/>
                                        </p:tgtEl>
                                        <p:attrNameLst>
                                          <p:attrName>ppt_x</p:attrName>
                                          <p:attrName>ppt_y</p:attrName>
                                        </p:attrNameLst>
                                      </p:cBhvr>
                                      <p:rCtr x="-148" y="221"/>
                                    </p:animMotion>
                                  </p:childTnLst>
                                </p:cTn>
                              </p:par>
                            </p:childTnLst>
                          </p:cTn>
                        </p:par>
                        <p:par>
                          <p:cTn id="130" fill="hold">
                            <p:stCondLst>
                              <p:cond delay="2698"/>
                            </p:stCondLst>
                            <p:childTnLst>
                              <p:par>
                                <p:cTn id="131" presetID="1" presetClass="entr" presetSubtype="0" fill="hold" nodeType="afterEffect">
                                  <p:stCondLst>
                                    <p:cond delay="0"/>
                                  </p:stCondLst>
                                  <p:childTnLst>
                                    <p:set>
                                      <p:cBhvr>
                                        <p:cTn id="132" dur="1" fill="hold">
                                          <p:stCondLst>
                                            <p:cond delay="0"/>
                                          </p:stCondLst>
                                        </p:cTn>
                                        <p:tgtEl>
                                          <p:spTgt spid="9859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fill="hold" nodeType="clickEffect">
                                  <p:stCondLst>
                                    <p:cond delay="0"/>
                                  </p:stCondLst>
                                  <p:childTnLst>
                                    <p:animMotion origin="layout" path="M 0.000 0.000 L -0.419 0.000 " pathEditMode="relative" rAng="0" ptsTypes="AA">
                                      <p:cBhvr>
                                        <p:cTn id="136" dur="1507" fill="hold"/>
                                        <p:tgtEl>
                                          <p:spTgt spid="98569"/>
                                        </p:tgtEl>
                                        <p:attrNameLst>
                                          <p:attrName>ppt_x</p:attrName>
                                          <p:attrName>ppt_y</p:attrName>
                                        </p:attrNameLst>
                                      </p:cBhvr>
                                      <p:rCtr x="-419" y="0"/>
                                    </p:animMotion>
                                  </p:childTnLst>
                                </p:cTn>
                              </p:par>
                            </p:childTnLst>
                          </p:cTn>
                        </p:par>
                        <p:par>
                          <p:cTn id="137" fill="hold">
                            <p:stCondLst>
                              <p:cond delay="1507"/>
                            </p:stCondLst>
                            <p:childTnLst>
                              <p:par>
                                <p:cTn id="138" presetID="42" presetClass="path" presetSubtype="0" fill="hold" nodeType="afterEffect">
                                  <p:stCondLst>
                                    <p:cond delay="0"/>
                                  </p:stCondLst>
                                  <p:childTnLst>
                                    <p:animMotion origin="layout" path="M -0.419 0.000 L -0.419 0.166 " pathEditMode="relative" rAng="0" ptsTypes="AA">
                                      <p:cBhvr>
                                        <p:cTn id="139" dur="448" fill="hold"/>
                                        <p:tgtEl>
                                          <p:spTgt spid="98569"/>
                                        </p:tgtEl>
                                        <p:attrNameLst>
                                          <p:attrName>ppt_x</p:attrName>
                                          <p:attrName>ppt_y</p:attrName>
                                        </p:attrNameLst>
                                      </p:cBhvr>
                                      <p:rCtr x="0" y="166"/>
                                    </p:animMotion>
                                  </p:childTnLst>
                                </p:cTn>
                              </p:par>
                            </p:childTnLst>
                          </p:cTn>
                        </p:par>
                        <p:par>
                          <p:cTn id="140" fill="hold">
                            <p:stCondLst>
                              <p:cond delay="1955"/>
                            </p:stCondLst>
                            <p:childTnLst>
                              <p:par>
                                <p:cTn id="141" presetID="49" presetClass="path" presetSubtype="0" decel="50000" fill="hold" nodeType="afterEffect">
                                  <p:stCondLst>
                                    <p:cond delay="0"/>
                                  </p:stCondLst>
                                  <p:childTnLst>
                                    <p:animMotion origin="layout" path="M -0.419 0.166 L -0.632 0.429 " pathEditMode="relative" rAng="0" ptsTypes="AA">
                                      <p:cBhvr>
                                        <p:cTn id="142" dur="1045" fill="hold"/>
                                        <p:tgtEl>
                                          <p:spTgt spid="98569"/>
                                        </p:tgtEl>
                                        <p:attrNameLst>
                                          <p:attrName>ppt_x</p:attrName>
                                          <p:attrName>ppt_y</p:attrName>
                                        </p:attrNameLst>
                                      </p:cBhvr>
                                      <p:rCtr x="-213" y="263"/>
                                    </p:animMotion>
                                  </p:childTnLst>
                                </p:cTn>
                              </p:par>
                            </p:childTnLst>
                          </p:cTn>
                        </p:par>
                        <p:par>
                          <p:cTn id="143" fill="hold">
                            <p:stCondLst>
                              <p:cond delay="3000"/>
                            </p:stCondLst>
                            <p:childTnLst>
                              <p:par>
                                <p:cTn id="144" presetID="1" presetClass="entr" presetSubtype="0" fill="hold" nodeType="afterEffect">
                                  <p:stCondLst>
                                    <p:cond delay="0"/>
                                  </p:stCondLst>
                                  <p:childTnLst>
                                    <p:set>
                                      <p:cBhvr>
                                        <p:cTn id="145" dur="1" fill="hold">
                                          <p:stCondLst>
                                            <p:cond delay="0"/>
                                          </p:stCondLst>
                                        </p:cTn>
                                        <p:tgtEl>
                                          <p:spTgt spid="98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9033242"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numRows</a:t>
            </a:r>
            <a:r>
              <a:rPr lang="en-US" sz="2400" dirty="0">
                <a:solidFill>
                  <a:srgbClr val="FF0000"/>
                </a:solidFill>
                <a:latin typeface="Courier" charset="0"/>
                <a:ea typeface="Courier" charset="0"/>
                <a:cs typeface="Courier" charset="0"/>
              </a:rPr>
              <a:t>(matrix)</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err="1">
                <a:solidFill>
                  <a:srgbClr val="FF0000"/>
                </a:solidFill>
                <a:latin typeface="Courier" charset="0"/>
                <a:ea typeface="Courier" charset="0"/>
                <a:cs typeface="Courier" charset="0"/>
              </a:rPr>
              <a:t>numCols</a:t>
            </a:r>
            <a:r>
              <a:rPr lang="en-US" sz="2400" dirty="0">
                <a:solidFill>
                  <a:srgbClr val="FF0000"/>
                </a:solidFill>
                <a:latin typeface="Courier" charset="0"/>
                <a:ea typeface="Courier" charset="0"/>
                <a:cs typeface="Courier" charset="0"/>
              </a:rPr>
              <a:t>(matrix)</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2" name="TextBox 1"/>
          <p:cNvSpPr txBox="1"/>
          <p:nvPr/>
        </p:nvSpPr>
        <p:spPr>
          <a:xfrm>
            <a:off x="6411912" y="3551237"/>
            <a:ext cx="2706373" cy="865237"/>
          </a:xfrm>
          <a:prstGeom prst="rect">
            <a:avLst/>
          </a:prstGeom>
          <a:noFill/>
        </p:spPr>
        <p:txBody>
          <a:bodyPr wrap="square" rtlCol="0">
            <a:spAutoFit/>
          </a:bodyPr>
          <a:lstStyle/>
          <a:p>
            <a:r>
              <a:rPr lang="en-US" dirty="0">
                <a:solidFill>
                  <a:srgbClr val="0432FF"/>
                </a:solidFill>
                <a:latin typeface="Chalkboard" charset="0"/>
                <a:ea typeface="Chalkboard" charset="0"/>
                <a:cs typeface="Chalkboard" charset="0"/>
              </a:rPr>
              <a:t>These aren’t defined. But I highly recommend them :-)</a:t>
            </a:r>
          </a:p>
        </p:txBody>
      </p:sp>
      <p:sp>
        <p:nvSpPr>
          <p:cNvPr id="3" name="Freeform 2"/>
          <p:cNvSpPr/>
          <p:nvPr/>
        </p:nvSpPr>
        <p:spPr>
          <a:xfrm>
            <a:off x="6215063" y="2700338"/>
            <a:ext cx="1111249" cy="850899"/>
          </a:xfrm>
          <a:custGeom>
            <a:avLst/>
            <a:gdLst>
              <a:gd name="connsiteX0" fmla="*/ 1914525 w 1914525"/>
              <a:gd name="connsiteY0" fmla="*/ 1328737 h 1328737"/>
              <a:gd name="connsiteX1" fmla="*/ 1900237 w 1914525"/>
              <a:gd name="connsiteY1" fmla="*/ 1271587 h 1328737"/>
              <a:gd name="connsiteX2" fmla="*/ 1885950 w 1914525"/>
              <a:gd name="connsiteY2" fmla="*/ 1143000 h 1328737"/>
              <a:gd name="connsiteX3" fmla="*/ 1814512 w 1914525"/>
              <a:gd name="connsiteY3" fmla="*/ 1042987 h 1328737"/>
              <a:gd name="connsiteX4" fmla="*/ 1757362 w 1914525"/>
              <a:gd name="connsiteY4" fmla="*/ 957262 h 1328737"/>
              <a:gd name="connsiteX5" fmla="*/ 1728787 w 1914525"/>
              <a:gd name="connsiteY5" fmla="*/ 914400 h 1328737"/>
              <a:gd name="connsiteX6" fmla="*/ 1600200 w 1914525"/>
              <a:gd name="connsiteY6" fmla="*/ 814387 h 1328737"/>
              <a:gd name="connsiteX7" fmla="*/ 1500187 w 1914525"/>
              <a:gd name="connsiteY7" fmla="*/ 742950 h 1328737"/>
              <a:gd name="connsiteX8" fmla="*/ 1443037 w 1914525"/>
              <a:gd name="connsiteY8" fmla="*/ 714375 h 1328737"/>
              <a:gd name="connsiteX9" fmla="*/ 1343025 w 1914525"/>
              <a:gd name="connsiteY9" fmla="*/ 657225 h 1328737"/>
              <a:gd name="connsiteX10" fmla="*/ 1200150 w 1914525"/>
              <a:gd name="connsiteY10" fmla="*/ 642937 h 1328737"/>
              <a:gd name="connsiteX11" fmla="*/ 1143000 w 1914525"/>
              <a:gd name="connsiteY11" fmla="*/ 628650 h 1328737"/>
              <a:gd name="connsiteX12" fmla="*/ 542925 w 1914525"/>
              <a:gd name="connsiteY12" fmla="*/ 600075 h 1328737"/>
              <a:gd name="connsiteX13" fmla="*/ 442912 w 1914525"/>
              <a:gd name="connsiteY13" fmla="*/ 571500 h 1328737"/>
              <a:gd name="connsiteX14" fmla="*/ 400050 w 1914525"/>
              <a:gd name="connsiteY14" fmla="*/ 557212 h 1328737"/>
              <a:gd name="connsiteX15" fmla="*/ 314325 w 1914525"/>
              <a:gd name="connsiteY15" fmla="*/ 500062 h 1328737"/>
              <a:gd name="connsiteX16" fmla="*/ 214312 w 1914525"/>
              <a:gd name="connsiteY16" fmla="*/ 385762 h 1328737"/>
              <a:gd name="connsiteX17" fmla="*/ 171450 w 1914525"/>
              <a:gd name="connsiteY17" fmla="*/ 300037 h 1328737"/>
              <a:gd name="connsiteX18" fmla="*/ 142875 w 1914525"/>
              <a:gd name="connsiteY18" fmla="*/ 214312 h 1328737"/>
              <a:gd name="connsiteX19" fmla="*/ 128587 w 1914525"/>
              <a:gd name="connsiteY19" fmla="*/ 171450 h 1328737"/>
              <a:gd name="connsiteX20" fmla="*/ 114300 w 1914525"/>
              <a:gd name="connsiteY20" fmla="*/ 128587 h 1328737"/>
              <a:gd name="connsiteX21" fmla="*/ 85725 w 1914525"/>
              <a:gd name="connsiteY21" fmla="*/ 85725 h 1328737"/>
              <a:gd name="connsiteX22" fmla="*/ 57150 w 1914525"/>
              <a:gd name="connsiteY22" fmla="*/ 0 h 1328737"/>
              <a:gd name="connsiteX23" fmla="*/ 42862 w 1914525"/>
              <a:gd name="connsiteY23" fmla="*/ 42862 h 1328737"/>
              <a:gd name="connsiteX24" fmla="*/ 28575 w 1914525"/>
              <a:gd name="connsiteY24" fmla="*/ 114300 h 1328737"/>
              <a:gd name="connsiteX25" fmla="*/ 14287 w 1914525"/>
              <a:gd name="connsiteY25" fmla="*/ 171450 h 1328737"/>
              <a:gd name="connsiteX26" fmla="*/ 0 w 1914525"/>
              <a:gd name="connsiteY26" fmla="*/ 314325 h 1328737"/>
              <a:gd name="connsiteX27" fmla="*/ 14287 w 1914525"/>
              <a:gd name="connsiteY27" fmla="*/ 200025 h 1328737"/>
              <a:gd name="connsiteX28" fmla="*/ 28575 w 1914525"/>
              <a:gd name="connsiteY28" fmla="*/ 100012 h 1328737"/>
              <a:gd name="connsiteX29" fmla="*/ 42862 w 1914525"/>
              <a:gd name="connsiteY29" fmla="*/ 57150 h 1328737"/>
              <a:gd name="connsiteX30" fmla="*/ 171450 w 1914525"/>
              <a:gd name="connsiteY30" fmla="*/ 71437 h 1328737"/>
              <a:gd name="connsiteX31" fmla="*/ 214312 w 1914525"/>
              <a:gd name="connsiteY31" fmla="*/ 85725 h 1328737"/>
              <a:gd name="connsiteX32" fmla="*/ 428625 w 1914525"/>
              <a:gd name="connsiteY32" fmla="*/ 85725 h 13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14525" h="1328737">
                <a:moveTo>
                  <a:pt x="1914525" y="1328737"/>
                </a:moveTo>
                <a:cubicBezTo>
                  <a:pt x="1909762" y="1309687"/>
                  <a:pt x="1903223" y="1290995"/>
                  <a:pt x="1900237" y="1271587"/>
                </a:cubicBezTo>
                <a:cubicBezTo>
                  <a:pt x="1893679" y="1228962"/>
                  <a:pt x="1895647" y="1185022"/>
                  <a:pt x="1885950" y="1143000"/>
                </a:cubicBezTo>
                <a:cubicBezTo>
                  <a:pt x="1871411" y="1079997"/>
                  <a:pt x="1850547" y="1089317"/>
                  <a:pt x="1814512" y="1042987"/>
                </a:cubicBezTo>
                <a:cubicBezTo>
                  <a:pt x="1793427" y="1015878"/>
                  <a:pt x="1776412" y="985837"/>
                  <a:pt x="1757362" y="957262"/>
                </a:cubicBezTo>
                <a:cubicBezTo>
                  <a:pt x="1747837" y="942975"/>
                  <a:pt x="1740929" y="926542"/>
                  <a:pt x="1728787" y="914400"/>
                </a:cubicBezTo>
                <a:cubicBezTo>
                  <a:pt x="1641537" y="827148"/>
                  <a:pt x="1736908" y="916917"/>
                  <a:pt x="1600200" y="814387"/>
                </a:cubicBezTo>
                <a:cubicBezTo>
                  <a:pt x="1575667" y="795987"/>
                  <a:pt x="1529437" y="759664"/>
                  <a:pt x="1500187" y="742950"/>
                </a:cubicBezTo>
                <a:cubicBezTo>
                  <a:pt x="1481695" y="732383"/>
                  <a:pt x="1461529" y="724942"/>
                  <a:pt x="1443037" y="714375"/>
                </a:cubicBezTo>
                <a:cubicBezTo>
                  <a:pt x="1413063" y="697247"/>
                  <a:pt x="1377567" y="664627"/>
                  <a:pt x="1343025" y="657225"/>
                </a:cubicBezTo>
                <a:cubicBezTo>
                  <a:pt x="1296225" y="647196"/>
                  <a:pt x="1247775" y="647700"/>
                  <a:pt x="1200150" y="642937"/>
                </a:cubicBezTo>
                <a:cubicBezTo>
                  <a:pt x="1181100" y="638175"/>
                  <a:pt x="1162255" y="632501"/>
                  <a:pt x="1143000" y="628650"/>
                </a:cubicBezTo>
                <a:cubicBezTo>
                  <a:pt x="937421" y="587534"/>
                  <a:pt x="794180" y="607054"/>
                  <a:pt x="542925" y="600075"/>
                </a:cubicBezTo>
                <a:cubicBezTo>
                  <a:pt x="440148" y="565815"/>
                  <a:pt x="568502" y="607383"/>
                  <a:pt x="442912" y="571500"/>
                </a:cubicBezTo>
                <a:cubicBezTo>
                  <a:pt x="428431" y="567363"/>
                  <a:pt x="413215" y="564526"/>
                  <a:pt x="400050" y="557212"/>
                </a:cubicBezTo>
                <a:cubicBezTo>
                  <a:pt x="370029" y="540533"/>
                  <a:pt x="314325" y="500062"/>
                  <a:pt x="314325" y="500062"/>
                </a:cubicBezTo>
                <a:cubicBezTo>
                  <a:pt x="247650" y="400049"/>
                  <a:pt x="285750" y="433387"/>
                  <a:pt x="214312" y="385762"/>
                </a:cubicBezTo>
                <a:cubicBezTo>
                  <a:pt x="162210" y="229452"/>
                  <a:pt x="245304" y="466209"/>
                  <a:pt x="171450" y="300037"/>
                </a:cubicBezTo>
                <a:cubicBezTo>
                  <a:pt x="159217" y="272512"/>
                  <a:pt x="152400" y="242887"/>
                  <a:pt x="142875" y="214312"/>
                </a:cubicBezTo>
                <a:lnTo>
                  <a:pt x="128587" y="171450"/>
                </a:lnTo>
                <a:cubicBezTo>
                  <a:pt x="123824" y="157162"/>
                  <a:pt x="122654" y="141118"/>
                  <a:pt x="114300" y="128587"/>
                </a:cubicBezTo>
                <a:cubicBezTo>
                  <a:pt x="104775" y="114300"/>
                  <a:pt x="92699" y="101416"/>
                  <a:pt x="85725" y="85725"/>
                </a:cubicBezTo>
                <a:cubicBezTo>
                  <a:pt x="73492" y="58200"/>
                  <a:pt x="57150" y="0"/>
                  <a:pt x="57150" y="0"/>
                </a:cubicBezTo>
                <a:cubicBezTo>
                  <a:pt x="52387" y="14287"/>
                  <a:pt x="46515" y="28251"/>
                  <a:pt x="42862" y="42862"/>
                </a:cubicBezTo>
                <a:cubicBezTo>
                  <a:pt x="36972" y="66421"/>
                  <a:pt x="33843" y="90594"/>
                  <a:pt x="28575" y="114300"/>
                </a:cubicBezTo>
                <a:cubicBezTo>
                  <a:pt x="24315" y="133469"/>
                  <a:pt x="19050" y="152400"/>
                  <a:pt x="14287" y="171450"/>
                </a:cubicBezTo>
                <a:cubicBezTo>
                  <a:pt x="9525" y="219075"/>
                  <a:pt x="0" y="266462"/>
                  <a:pt x="0" y="314325"/>
                </a:cubicBezTo>
                <a:cubicBezTo>
                  <a:pt x="0" y="352721"/>
                  <a:pt x="9212" y="238085"/>
                  <a:pt x="14287" y="200025"/>
                </a:cubicBezTo>
                <a:cubicBezTo>
                  <a:pt x="18738" y="166644"/>
                  <a:pt x="21971" y="133034"/>
                  <a:pt x="28575" y="100012"/>
                </a:cubicBezTo>
                <a:cubicBezTo>
                  <a:pt x="31529" y="85244"/>
                  <a:pt x="38100" y="71437"/>
                  <a:pt x="42862" y="57150"/>
                </a:cubicBezTo>
                <a:cubicBezTo>
                  <a:pt x="85725" y="61912"/>
                  <a:pt x="128910" y="64347"/>
                  <a:pt x="171450" y="71437"/>
                </a:cubicBezTo>
                <a:cubicBezTo>
                  <a:pt x="186305" y="73913"/>
                  <a:pt x="199275" y="84890"/>
                  <a:pt x="214312" y="85725"/>
                </a:cubicBezTo>
                <a:cubicBezTo>
                  <a:pt x="285640" y="89688"/>
                  <a:pt x="357187" y="85725"/>
                  <a:pt x="428625" y="85725"/>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45" name="Rectangle 44"/>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6" name="Rectangle 45"/>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7" name="Rectangle 46"/>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48" name="Rectangle 47"/>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9" name="Rectangle 48"/>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0" name="Rectangle 49"/>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51" name="Rectangle 50"/>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2" name="Rectangle 51"/>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3" name="Rectangle 52"/>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4" name="Rectangle 53"/>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5" name="Rectangle 54"/>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6" name="Rectangle 55"/>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Tree>
    <p:extLst>
      <p:ext uri="{BB962C8B-B14F-4D97-AF65-F5344CB8AC3E}">
        <p14:creationId xmlns:p14="http://schemas.microsoft.com/office/powerpoint/2010/main" val="140073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How to get number of rows</a:t>
            </a:r>
          </a:p>
        </p:txBody>
      </p:sp>
      <p:sp>
        <p:nvSpPr>
          <p:cNvPr id="18" name="TextBox 17"/>
          <p:cNvSpPr txBox="1"/>
          <p:nvPr/>
        </p:nvSpPr>
        <p:spPr>
          <a:xfrm>
            <a:off x="1382712" y="3170237"/>
            <a:ext cx="7005444"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b="1" dirty="0">
                <a:latin typeface="Courier" charset="0"/>
                <a:ea typeface="Courier" charset="0"/>
                <a:cs typeface="Courier" charset="0"/>
              </a:rPr>
              <a:t> </a:t>
            </a:r>
            <a:r>
              <a:rPr lang="en-US" sz="2400" dirty="0" err="1">
                <a:latin typeface="Courier" charset="0"/>
                <a:ea typeface="Courier" charset="0"/>
                <a:cs typeface="Courier" charset="0"/>
              </a:rPr>
              <a:t>numRows</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dirty="0">
                <a:solidFill>
                  <a:srgbClr val="FF0000"/>
                </a:solidFill>
                <a:latin typeface="Courier" charset="0"/>
                <a:ea typeface="Courier" charset="0"/>
                <a:cs typeface="Courier" charset="0"/>
              </a:rPr>
              <a:t>return </a:t>
            </a:r>
            <a:r>
              <a:rPr lang="en-US" sz="2400" dirty="0" err="1">
                <a:solidFill>
                  <a:srgbClr val="FF0000"/>
                </a:solidFill>
                <a:latin typeface="Courier" charset="0"/>
                <a:ea typeface="Courier" charset="0"/>
                <a:cs typeface="Courier" charset="0"/>
              </a:rPr>
              <a:t>matrix.length</a:t>
            </a:r>
            <a:r>
              <a:rPr lang="en-US" sz="2400" dirty="0">
                <a:solidFill>
                  <a:srgbClr val="FF0000"/>
                </a:solidFill>
                <a:latin typeface="Courier" charset="0"/>
                <a:ea typeface="Courier" charset="0"/>
                <a:cs typeface="Courier" charset="0"/>
              </a:rPr>
              <a:t>;</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382795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How to get number of cols</a:t>
            </a:r>
          </a:p>
        </p:txBody>
      </p:sp>
      <p:sp>
        <p:nvSpPr>
          <p:cNvPr id="18" name="TextBox 17"/>
          <p:cNvSpPr txBox="1"/>
          <p:nvPr/>
        </p:nvSpPr>
        <p:spPr>
          <a:xfrm>
            <a:off x="1382712" y="3170237"/>
            <a:ext cx="7005444"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b="1" dirty="0">
                <a:latin typeface="Courier" charset="0"/>
                <a:ea typeface="Courier" charset="0"/>
                <a:cs typeface="Courier" charset="0"/>
              </a:rPr>
              <a:t> </a:t>
            </a:r>
            <a:r>
              <a:rPr lang="en-US" sz="2400" dirty="0" err="1">
                <a:latin typeface="Courier" charset="0"/>
                <a:ea typeface="Courier" charset="0"/>
                <a:cs typeface="Courier" charset="0"/>
              </a:rPr>
              <a:t>numCols</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dirty="0">
                <a:solidFill>
                  <a:srgbClr val="FF0000"/>
                </a:solidFill>
                <a:latin typeface="Courier" charset="0"/>
                <a:ea typeface="Courier" charset="0"/>
                <a:cs typeface="Courier" charset="0"/>
              </a:rPr>
              <a:t>return matrix[0].length;</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277157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512" y="1036637"/>
            <a:ext cx="10591800" cy="4729500"/>
          </a:xfrm>
          <a:prstGeom prst="rect">
            <a:avLst/>
          </a:prstGeom>
          <a:noFill/>
        </p:spPr>
        <p:txBody>
          <a:bodyPr wrap="square" rtlCol="0">
            <a:spAutoFit/>
          </a:bodyPr>
          <a:lstStyle/>
          <a:p>
            <a:pPr marL="342900" indent="-342900">
              <a:buAutoNum type="arabicPeriod"/>
            </a:pPr>
            <a:r>
              <a:rPr lang="en-US" sz="2400" dirty="0">
                <a:solidFill>
                  <a:srgbClr val="0432FF"/>
                </a:solidFill>
                <a:latin typeface="+mn-lt"/>
              </a:rPr>
              <a:t>Make a Matrix</a:t>
            </a:r>
          </a:p>
          <a:p>
            <a:pPr marL="342900" indent="-342900">
              <a:buAutoNum type="arabicPeriod"/>
            </a:pPr>
            <a:endParaRPr lang="en-US" sz="2400" dirty="0">
              <a:solidFill>
                <a:srgbClr val="0432FF"/>
              </a:solidFill>
              <a:latin typeface="+mn-lt"/>
            </a:endParaRPr>
          </a:p>
          <a:p>
            <a:pPr marL="342900" indent="-342900">
              <a:buAutoNum type="arabicPeriod"/>
            </a:pPr>
            <a:endParaRPr lang="en-US" sz="2400" dirty="0">
              <a:solidFill>
                <a:srgbClr val="0432FF"/>
              </a:solidFill>
              <a:latin typeface="+mn-lt"/>
            </a:endParaRPr>
          </a:p>
          <a:p>
            <a:pPr marL="342900" indent="-342900">
              <a:buAutoNum type="arabicPeriod"/>
            </a:pPr>
            <a:endParaRPr lang="en-US" sz="2400" dirty="0">
              <a:solidFill>
                <a:srgbClr val="0432FF"/>
              </a:solidFill>
              <a:latin typeface="+mn-lt"/>
            </a:endParaRPr>
          </a:p>
          <a:p>
            <a:pPr marL="342900" indent="-342900">
              <a:buAutoNum type="arabicPeriod"/>
            </a:pPr>
            <a:r>
              <a:rPr lang="en-US" sz="2400" dirty="0">
                <a:solidFill>
                  <a:srgbClr val="0432FF"/>
                </a:solidFill>
                <a:latin typeface="+mn-lt"/>
              </a:rPr>
              <a:t>Set and get values from a matrix using bracket notation</a:t>
            </a:r>
          </a:p>
          <a:p>
            <a:pPr marL="342900" indent="-342900">
              <a:buAutoNum type="arabicPeriod"/>
            </a:pPr>
            <a:endParaRPr lang="en-US" sz="2400" dirty="0">
              <a:solidFill>
                <a:srgbClr val="0432FF"/>
              </a:solidFill>
              <a:latin typeface="+mn-lt"/>
            </a:endParaRPr>
          </a:p>
          <a:p>
            <a:pPr marL="342900" indent="-342900">
              <a:buAutoNum type="arabicPeriod"/>
            </a:pPr>
            <a:endParaRPr lang="en-US" sz="2400" dirty="0">
              <a:solidFill>
                <a:srgbClr val="0432FF"/>
              </a:solidFill>
              <a:latin typeface="+mn-lt"/>
            </a:endParaRPr>
          </a:p>
          <a:p>
            <a:pPr marL="342900" indent="-342900">
              <a:buAutoNum type="arabicPeriod"/>
            </a:pPr>
            <a:endParaRPr lang="en-US" sz="2400" dirty="0">
              <a:solidFill>
                <a:srgbClr val="0432FF"/>
              </a:solidFill>
              <a:latin typeface="+mn-lt"/>
            </a:endParaRPr>
          </a:p>
          <a:p>
            <a:pPr marL="342900" indent="-342900">
              <a:buAutoNum type="arabicPeriod"/>
            </a:pPr>
            <a:r>
              <a:rPr lang="en-US" sz="2400" dirty="0">
                <a:solidFill>
                  <a:srgbClr val="0432FF"/>
                </a:solidFill>
                <a:latin typeface="+mn-lt"/>
              </a:rPr>
              <a:t>Get the number of rows and columns of a matrix (pro-tip: define method)</a:t>
            </a:r>
          </a:p>
          <a:p>
            <a:pPr marL="342900" indent="-342900">
              <a:buAutoNum type="arabicPeriod"/>
            </a:pPr>
            <a:endParaRPr lang="en-US" altLang="en-US" sz="2400" b="1" dirty="0">
              <a:solidFill>
                <a:srgbClr val="0432FF"/>
              </a:solidFill>
              <a:latin typeface="+mn-lt"/>
              <a:ea typeface="Courier" charset="0"/>
              <a:cs typeface="Courier" charset="0"/>
            </a:endParaRPr>
          </a:p>
          <a:p>
            <a:r>
              <a:rPr lang="en-US" altLang="en-US" b="1" dirty="0">
                <a:latin typeface="Courier" charset="0"/>
                <a:ea typeface="Courier" charset="0"/>
                <a:cs typeface="Courier" charset="0"/>
              </a:rPr>
              <a:t>   </a:t>
            </a:r>
            <a:r>
              <a:rPr lang="en-US" altLang="en-US" b="1" dirty="0" err="1">
                <a:latin typeface="Courier" charset="0"/>
                <a:ea typeface="Courier" charset="0"/>
                <a:cs typeface="Courier" charset="0"/>
              </a:rPr>
              <a:t>int</a:t>
            </a:r>
            <a:r>
              <a:rPr lang="en-US" altLang="en-US" b="1" dirty="0">
                <a:latin typeface="Courier" charset="0"/>
                <a:ea typeface="Courier" charset="0"/>
                <a:cs typeface="Courier" charset="0"/>
              </a:rPr>
              <a:t> </a:t>
            </a:r>
            <a:r>
              <a:rPr lang="en-US" altLang="en-US" b="1" dirty="0" err="1">
                <a:latin typeface="Courier" charset="0"/>
                <a:ea typeface="Courier" charset="0"/>
                <a:cs typeface="Courier" charset="0"/>
              </a:rPr>
              <a:t>nRows</a:t>
            </a:r>
            <a:r>
              <a:rPr lang="en-US" altLang="en-US" b="1" dirty="0">
                <a:latin typeface="Courier" charset="0"/>
                <a:ea typeface="Courier" charset="0"/>
                <a:cs typeface="Courier" charset="0"/>
              </a:rPr>
              <a:t> = </a:t>
            </a:r>
            <a:r>
              <a:rPr lang="en-US" altLang="en-US" b="1" dirty="0" err="1">
                <a:latin typeface="Courier" charset="0"/>
                <a:ea typeface="Courier" charset="0"/>
                <a:cs typeface="Courier" charset="0"/>
              </a:rPr>
              <a:t>mahMatrix.length</a:t>
            </a:r>
            <a:r>
              <a:rPr lang="en-US" altLang="en-US" b="1" dirty="0">
                <a:latin typeface="Courier" charset="0"/>
                <a:ea typeface="Courier" charset="0"/>
                <a:cs typeface="Courier" charset="0"/>
              </a:rPr>
              <a:t>;</a:t>
            </a:r>
          </a:p>
          <a:p>
            <a:r>
              <a:rPr lang="en-US" altLang="en-US" b="1" dirty="0">
                <a:latin typeface="Courier" charset="0"/>
                <a:ea typeface="Courier" charset="0"/>
                <a:cs typeface="Courier" charset="0"/>
              </a:rPr>
              <a:t>   </a:t>
            </a:r>
            <a:r>
              <a:rPr lang="en-US" altLang="en-US" b="1" dirty="0" err="1">
                <a:latin typeface="Courier" charset="0"/>
                <a:ea typeface="Courier" charset="0"/>
                <a:cs typeface="Courier" charset="0"/>
              </a:rPr>
              <a:t>int</a:t>
            </a:r>
            <a:r>
              <a:rPr lang="en-US" altLang="en-US" b="1" dirty="0">
                <a:latin typeface="Courier" charset="0"/>
                <a:ea typeface="Courier" charset="0"/>
                <a:cs typeface="Courier" charset="0"/>
              </a:rPr>
              <a:t> </a:t>
            </a:r>
            <a:r>
              <a:rPr lang="en-US" altLang="en-US" b="1" dirty="0" err="1">
                <a:latin typeface="Courier" charset="0"/>
                <a:ea typeface="Courier" charset="0"/>
                <a:cs typeface="Courier" charset="0"/>
              </a:rPr>
              <a:t>nCols</a:t>
            </a:r>
            <a:r>
              <a:rPr lang="en-US" altLang="en-US" b="1" dirty="0">
                <a:latin typeface="Courier" charset="0"/>
                <a:ea typeface="Courier" charset="0"/>
                <a:cs typeface="Courier" charset="0"/>
              </a:rPr>
              <a:t> = </a:t>
            </a:r>
            <a:r>
              <a:rPr lang="en-US" altLang="en-US" b="1" dirty="0" err="1">
                <a:latin typeface="Courier" charset="0"/>
                <a:ea typeface="Courier" charset="0"/>
                <a:cs typeface="Courier" charset="0"/>
              </a:rPr>
              <a:t>mahMatrix</a:t>
            </a:r>
            <a:r>
              <a:rPr lang="en-US" altLang="en-US" b="1" dirty="0">
                <a:latin typeface="Courier" charset="0"/>
                <a:ea typeface="Courier" charset="0"/>
                <a:cs typeface="Courier" charset="0"/>
              </a:rPr>
              <a:t>[0].length</a:t>
            </a:r>
          </a:p>
          <a:p>
            <a:endParaRPr lang="en-US" sz="2400" b="1" dirty="0">
              <a:solidFill>
                <a:srgbClr val="0432FF"/>
              </a:solidFill>
              <a:latin typeface="Courier" charset="0"/>
              <a:ea typeface="Courier" charset="0"/>
              <a:cs typeface="Courier" charset="0"/>
            </a:endParaRPr>
          </a:p>
          <a:p>
            <a:pPr marL="457200" indent="-457200">
              <a:buFont typeface="+mj-lt"/>
              <a:buAutoNum type="arabicPeriod" startAt="4"/>
            </a:pPr>
            <a:r>
              <a:rPr lang="en-US" sz="2400" dirty="0">
                <a:solidFill>
                  <a:srgbClr val="0432FF"/>
                </a:solidFill>
                <a:latin typeface="+mn-lt"/>
              </a:rPr>
              <a:t>Use a double for loop to iterate over the whole matrix</a:t>
            </a:r>
          </a:p>
        </p:txBody>
      </p:sp>
      <p:sp>
        <p:nvSpPr>
          <p:cNvPr id="6" name="TextBox 5"/>
          <p:cNvSpPr txBox="1"/>
          <p:nvPr/>
        </p:nvSpPr>
        <p:spPr>
          <a:xfrm>
            <a:off x="620712" y="1646237"/>
            <a:ext cx="10282872" cy="579902"/>
          </a:xfrm>
          <a:prstGeom prst="rect">
            <a:avLst/>
          </a:prstGeom>
          <a:noFill/>
        </p:spPr>
        <p:txBody>
          <a:bodyPr wrap="square" rtlCol="0">
            <a:spAutoFit/>
          </a:bodyPr>
          <a:lstStyle/>
          <a:p>
            <a:pPr>
              <a:lnSpc>
                <a:spcPct val="83000"/>
              </a:lnSpc>
            </a:pPr>
            <a:r>
              <a:rPr lang="en-US" altLang="en-US" b="1" dirty="0">
                <a:latin typeface="Courier" charset="0"/>
                <a:ea typeface="Courier" charset="0"/>
                <a:cs typeface="Courier" charset="0"/>
              </a:rPr>
              <a:t>double[][] </a:t>
            </a:r>
            <a:r>
              <a:rPr lang="en-US" altLang="en-US" b="1" dirty="0" err="1">
                <a:latin typeface="Courier" charset="0"/>
                <a:ea typeface="Courier" charset="0"/>
                <a:cs typeface="Courier" charset="0"/>
              </a:rPr>
              <a:t>mahMatrix</a:t>
            </a:r>
            <a:r>
              <a:rPr lang="en-US" altLang="en-US" b="1" dirty="0">
                <a:latin typeface="Courier" charset="0"/>
                <a:ea typeface="Courier" charset="0"/>
                <a:cs typeface="Courier" charset="0"/>
              </a:rPr>
              <a:t> = new double[</a:t>
            </a:r>
            <a:r>
              <a:rPr lang="en-US" altLang="en-US" b="1" i="1" dirty="0" err="1">
                <a:latin typeface="Courier" charset="0"/>
                <a:ea typeface="Courier" charset="0"/>
                <a:cs typeface="Courier" charset="0"/>
              </a:rPr>
              <a:t>nRows</a:t>
            </a:r>
            <a:r>
              <a:rPr lang="en-US" altLang="en-US" b="1" dirty="0">
                <a:latin typeface="Courier" charset="0"/>
                <a:ea typeface="Courier" charset="0"/>
                <a:cs typeface="Courier" charset="0"/>
              </a:rPr>
              <a:t>][</a:t>
            </a:r>
            <a:r>
              <a:rPr lang="en-US" altLang="en-US" b="1" i="1" dirty="0" err="1">
                <a:latin typeface="Courier" charset="0"/>
                <a:ea typeface="Courier" charset="0"/>
                <a:cs typeface="Courier" charset="0"/>
              </a:rPr>
              <a:t>nCols</a:t>
            </a:r>
            <a:r>
              <a:rPr lang="en-US" altLang="en-US" b="1" dirty="0">
                <a:latin typeface="Courier" charset="0"/>
                <a:ea typeface="Courier" charset="0"/>
                <a:cs typeface="Courier" charset="0"/>
              </a:rPr>
              <a:t>];</a:t>
            </a:r>
          </a:p>
          <a:p>
            <a:endParaRPr lang="en-US" b="1" dirty="0"/>
          </a:p>
        </p:txBody>
      </p:sp>
      <p:sp>
        <p:nvSpPr>
          <p:cNvPr id="7" name="TextBox 6"/>
          <p:cNvSpPr txBox="1"/>
          <p:nvPr/>
        </p:nvSpPr>
        <p:spPr>
          <a:xfrm>
            <a:off x="620712" y="3017837"/>
            <a:ext cx="10282872" cy="552202"/>
          </a:xfrm>
          <a:prstGeom prst="rect">
            <a:avLst/>
          </a:prstGeom>
          <a:noFill/>
        </p:spPr>
        <p:txBody>
          <a:bodyPr wrap="square" rtlCol="0">
            <a:spAutoFit/>
          </a:bodyPr>
          <a:lstStyle/>
          <a:p>
            <a:pPr>
              <a:lnSpc>
                <a:spcPct val="83000"/>
              </a:lnSpc>
            </a:pPr>
            <a:r>
              <a:rPr lang="en-US" altLang="en-US" b="1" dirty="0" err="1">
                <a:latin typeface="Courier" charset="0"/>
                <a:ea typeface="Courier" charset="0"/>
                <a:cs typeface="Courier" charset="0"/>
              </a:rPr>
              <a:t>mahMatrix</a:t>
            </a:r>
            <a:r>
              <a:rPr lang="en-US" altLang="en-US" b="1" dirty="0">
                <a:latin typeface="Courier" charset="0"/>
                <a:ea typeface="Courier" charset="0"/>
                <a:cs typeface="Courier" charset="0"/>
              </a:rPr>
              <a:t>[4][2] = 99.0;</a:t>
            </a:r>
          </a:p>
          <a:p>
            <a:pPr>
              <a:lnSpc>
                <a:spcPct val="83000"/>
              </a:lnSpc>
            </a:pPr>
            <a:r>
              <a:rPr lang="en-US" b="1" dirty="0" err="1">
                <a:latin typeface="Courier" charset="0"/>
                <a:ea typeface="Courier" charset="0"/>
                <a:cs typeface="Courier" charset="0"/>
              </a:rPr>
              <a:t>println</a:t>
            </a:r>
            <a:r>
              <a:rPr lang="en-US" b="1" dirty="0">
                <a:latin typeface="Courier" charset="0"/>
                <a:ea typeface="Courier" charset="0"/>
                <a:cs typeface="Courier" charset="0"/>
              </a:rPr>
              <a:t>(</a:t>
            </a:r>
            <a:r>
              <a:rPr lang="en-US" b="1" dirty="0" err="1">
                <a:latin typeface="Courier" charset="0"/>
                <a:ea typeface="Courier" charset="0"/>
                <a:cs typeface="Courier" charset="0"/>
              </a:rPr>
              <a:t>mahMatrix</a:t>
            </a:r>
            <a:r>
              <a:rPr lang="en-US" b="1" dirty="0">
                <a:latin typeface="Courier" charset="0"/>
                <a:ea typeface="Courier" charset="0"/>
                <a:cs typeface="Courier" charset="0"/>
              </a:rPr>
              <a:t>[0][0]);</a:t>
            </a:r>
            <a:endParaRPr lang="en-US" b="1" dirty="0"/>
          </a:p>
        </p:txBody>
      </p:sp>
      <p:sp>
        <p:nvSpPr>
          <p:cNvPr id="10" name="TextBox 9"/>
          <p:cNvSpPr txBox="1"/>
          <p:nvPr/>
        </p:nvSpPr>
        <p:spPr>
          <a:xfrm>
            <a:off x="544512" y="5913437"/>
            <a:ext cx="10282872" cy="1380506"/>
          </a:xfrm>
          <a:prstGeom prst="rect">
            <a:avLst/>
          </a:prstGeom>
          <a:noFill/>
        </p:spPr>
        <p:txBody>
          <a:bodyPr wrap="square" rtlCol="0">
            <a:spAutoFit/>
          </a:bodyPr>
          <a:lstStyle/>
          <a:p>
            <a:r>
              <a:rPr lang="en-US" altLang="en-US" b="1" dirty="0">
                <a:latin typeface="Courier" charset="0"/>
                <a:ea typeface="Courier" charset="0"/>
                <a:cs typeface="Courier" charset="0"/>
              </a:rPr>
              <a:t>for(</a:t>
            </a:r>
            <a:r>
              <a:rPr lang="en-US" altLang="en-US" b="1" dirty="0" err="1">
                <a:latin typeface="Courier" charset="0"/>
                <a:ea typeface="Courier" charset="0"/>
                <a:cs typeface="Courier" charset="0"/>
              </a:rPr>
              <a:t>int</a:t>
            </a:r>
            <a:r>
              <a:rPr lang="en-US" altLang="en-US" b="1" dirty="0">
                <a:latin typeface="Courier" charset="0"/>
                <a:ea typeface="Courier" charset="0"/>
                <a:cs typeface="Courier" charset="0"/>
              </a:rPr>
              <a:t> r = 0; r &lt; </a:t>
            </a:r>
            <a:r>
              <a:rPr lang="en-US" altLang="en-US" b="1" dirty="0" err="1">
                <a:latin typeface="Courier" charset="0"/>
                <a:ea typeface="Courier" charset="0"/>
                <a:cs typeface="Courier" charset="0"/>
              </a:rPr>
              <a:t>mahMatrix.length</a:t>
            </a:r>
            <a:r>
              <a:rPr lang="en-US" altLang="en-US" b="1" dirty="0">
                <a:latin typeface="Courier" charset="0"/>
                <a:ea typeface="Courier" charset="0"/>
                <a:cs typeface="Courier" charset="0"/>
              </a:rPr>
              <a:t>; r++) {</a:t>
            </a:r>
          </a:p>
          <a:p>
            <a:r>
              <a:rPr lang="en-US" altLang="en-US" b="1" dirty="0">
                <a:latin typeface="Courier" charset="0"/>
                <a:ea typeface="Courier" charset="0"/>
                <a:cs typeface="Courier" charset="0"/>
              </a:rPr>
              <a:t>   for(</a:t>
            </a:r>
            <a:r>
              <a:rPr lang="en-US" altLang="en-US" b="1" dirty="0" err="1">
                <a:latin typeface="Courier" charset="0"/>
                <a:ea typeface="Courier" charset="0"/>
                <a:cs typeface="Courier" charset="0"/>
              </a:rPr>
              <a:t>int</a:t>
            </a:r>
            <a:r>
              <a:rPr lang="en-US" altLang="en-US" b="1" dirty="0">
                <a:latin typeface="Courier" charset="0"/>
                <a:ea typeface="Courier" charset="0"/>
                <a:cs typeface="Courier" charset="0"/>
              </a:rPr>
              <a:t> c = 0; c &lt; </a:t>
            </a:r>
            <a:r>
              <a:rPr lang="en-US" altLang="en-US" b="1" dirty="0" err="1">
                <a:latin typeface="Courier" charset="0"/>
                <a:ea typeface="Courier" charset="0"/>
                <a:cs typeface="Courier" charset="0"/>
              </a:rPr>
              <a:t>mahMatrix</a:t>
            </a:r>
            <a:r>
              <a:rPr lang="en-US" altLang="en-US" b="1" dirty="0">
                <a:latin typeface="Courier" charset="0"/>
                <a:ea typeface="Courier" charset="0"/>
                <a:cs typeface="Courier" charset="0"/>
              </a:rPr>
              <a:t>[0].length; </a:t>
            </a:r>
            <a:r>
              <a:rPr lang="en-US" altLang="en-US" b="1" dirty="0" err="1">
                <a:latin typeface="Courier" charset="0"/>
                <a:ea typeface="Courier" charset="0"/>
                <a:cs typeface="Courier" charset="0"/>
              </a:rPr>
              <a:t>c++</a:t>
            </a:r>
            <a:r>
              <a:rPr lang="en-US" altLang="en-US" b="1" dirty="0">
                <a:latin typeface="Courier" charset="0"/>
                <a:ea typeface="Courier" charset="0"/>
                <a:cs typeface="Courier" charset="0"/>
              </a:rPr>
              <a:t>) {</a:t>
            </a:r>
          </a:p>
          <a:p>
            <a:r>
              <a:rPr lang="en-US" altLang="en-US" b="1" dirty="0">
                <a:latin typeface="Courier" charset="0"/>
                <a:ea typeface="Courier" charset="0"/>
                <a:cs typeface="Courier" charset="0"/>
              </a:rPr>
              <a:t>      //party pixel: </a:t>
            </a:r>
            <a:r>
              <a:rPr lang="en-US" altLang="en-US" b="1" dirty="0" err="1">
                <a:latin typeface="Courier" charset="0"/>
                <a:ea typeface="Courier" charset="0"/>
                <a:cs typeface="Courier" charset="0"/>
              </a:rPr>
              <a:t>mahMatrix</a:t>
            </a:r>
            <a:r>
              <a:rPr lang="en-US" altLang="en-US" b="1" dirty="0">
                <a:latin typeface="Courier" charset="0"/>
                <a:ea typeface="Courier" charset="0"/>
                <a:cs typeface="Courier" charset="0"/>
              </a:rPr>
              <a:t>[r][c]</a:t>
            </a:r>
          </a:p>
          <a:p>
            <a:r>
              <a:rPr lang="en-US" altLang="en-US" b="1" dirty="0">
                <a:latin typeface="Courier" charset="0"/>
                <a:ea typeface="Courier" charset="0"/>
                <a:cs typeface="Courier" charset="0"/>
              </a:rPr>
              <a:t>   }</a:t>
            </a:r>
          </a:p>
          <a:p>
            <a:r>
              <a:rPr lang="en-US" altLang="en-US" b="1" dirty="0">
                <a:latin typeface="Courier" charset="0"/>
                <a:ea typeface="Courier" charset="0"/>
                <a:cs typeface="Courier" charset="0"/>
              </a:rPr>
              <a:t>}</a:t>
            </a:r>
          </a:p>
        </p:txBody>
      </p:sp>
      <p:sp>
        <p:nvSpPr>
          <p:cNvPr id="11" name="Rectangle 10"/>
          <p:cNvSpPr/>
          <p:nvPr/>
        </p:nvSpPr>
        <p:spPr>
          <a:xfrm>
            <a:off x="3059112" y="7208837"/>
            <a:ext cx="3505200" cy="3508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2D Arrays on one slide</a:t>
            </a:r>
          </a:p>
        </p:txBody>
      </p:sp>
    </p:spTree>
    <p:extLst>
      <p:ext uri="{BB962C8B-B14F-4D97-AF65-F5344CB8AC3E}">
        <p14:creationId xmlns:p14="http://schemas.microsoft.com/office/powerpoint/2010/main" val="77920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marL="742950" indent="-742950" algn="ctr">
              <a:buAutoNum type="arabicPeriod"/>
            </a:pPr>
            <a:endParaRPr lang="en-US" sz="4000" dirty="0">
              <a:solidFill>
                <a:schemeClr val="bg1"/>
              </a:solidFill>
              <a:latin typeface="Courier"/>
              <a:cs typeface="Courier"/>
            </a:endParaRPr>
          </a:p>
        </p:txBody>
      </p:sp>
      <p:sp>
        <p:nvSpPr>
          <p:cNvPr id="96258" name="TextBox 1"/>
          <p:cNvSpPr txBox="1">
            <a:spLocks noChangeArrowheads="1"/>
          </p:cNvSpPr>
          <p:nvPr/>
        </p:nvSpPr>
        <p:spPr bwMode="auto">
          <a:xfrm>
            <a:off x="-141288" y="3246437"/>
            <a:ext cx="1066754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742950" marR="0" lvl="0" indent="-742950" algn="ctr" defTabSz="914400" eaLnBrk="1" fontAlgn="auto" latinLnBrk="0" hangingPunct="1">
              <a:lnSpc>
                <a:spcPct val="100000"/>
              </a:lnSpc>
              <a:spcBef>
                <a:spcPts val="0"/>
              </a:spcBef>
              <a:spcAft>
                <a:spcPts val="0"/>
              </a:spcAft>
              <a:buClrTx/>
              <a:buSzTx/>
              <a:buFontTx/>
              <a:buNone/>
              <a:tabLst/>
              <a:defRPr/>
            </a:pPr>
            <a:r>
              <a:rPr lang="en-US" sz="4000" dirty="0">
                <a:solidFill>
                  <a:schemeClr val="bg1"/>
                </a:solidFill>
                <a:latin typeface="Courier"/>
                <a:cs typeface="Courier"/>
              </a:rPr>
              <a:t>Your turn: print matrix</a:t>
            </a:r>
          </a:p>
        </p:txBody>
      </p:sp>
    </p:spTree>
    <p:extLst>
      <p:ext uri="{BB962C8B-B14F-4D97-AF65-F5344CB8AC3E}">
        <p14:creationId xmlns:p14="http://schemas.microsoft.com/office/powerpoint/2010/main" val="296751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09FC94-F095-684B-9B56-E9F7475A2C00}"/>
              </a:ext>
            </a:extLst>
          </p:cNvPr>
          <p:cNvSpPr/>
          <p:nvPr/>
        </p:nvSpPr>
        <p:spPr>
          <a:xfrm>
            <a:off x="239712" y="1189037"/>
            <a:ext cx="9525000" cy="2239074"/>
          </a:xfrm>
          <a:prstGeom prst="rect">
            <a:avLst/>
          </a:prstGeom>
        </p:spPr>
        <p:txBody>
          <a:bodyPr wrap="square">
            <a:spAutoFit/>
          </a:bodyPr>
          <a:lstStyle/>
          <a:p>
            <a:r>
              <a:rPr lang="en-US" sz="3000" dirty="0">
                <a:solidFill>
                  <a:srgbClr val="931A68"/>
                </a:solidFill>
                <a:latin typeface="Monaco" pitchFamily="2" charset="77"/>
              </a:rPr>
              <a:t>private void </a:t>
            </a:r>
            <a:r>
              <a:rPr lang="en-US" sz="3000" dirty="0" err="1">
                <a:latin typeface="Monaco" pitchFamily="2" charset="77"/>
              </a:rPr>
              <a:t>printMatrix</a:t>
            </a:r>
            <a:r>
              <a:rPr lang="en-US" sz="3000" dirty="0">
                <a:latin typeface="Monaco" pitchFamily="2" charset="77"/>
              </a:rPr>
              <a:t>(</a:t>
            </a:r>
            <a:r>
              <a:rPr lang="en-US" sz="3000" dirty="0" err="1">
                <a:solidFill>
                  <a:srgbClr val="931A68"/>
                </a:solidFill>
                <a:latin typeface="Monaco" pitchFamily="2" charset="77"/>
              </a:rPr>
              <a:t>int</a:t>
            </a:r>
            <a:r>
              <a:rPr lang="en-US" sz="3000" dirty="0">
                <a:latin typeface="Monaco" pitchFamily="2" charset="77"/>
              </a:rPr>
              <a:t>[][]</a:t>
            </a:r>
            <a:r>
              <a:rPr lang="en-US" sz="3000" dirty="0">
                <a:solidFill>
                  <a:srgbClr val="7E504F"/>
                </a:solidFill>
                <a:latin typeface="Monaco" pitchFamily="2" charset="77"/>
              </a:rPr>
              <a:t>matrix</a:t>
            </a:r>
            <a:r>
              <a:rPr lang="en-US" sz="3000" dirty="0">
                <a:latin typeface="Monaco" pitchFamily="2" charset="77"/>
              </a:rPr>
              <a:t>){</a:t>
            </a:r>
          </a:p>
          <a:p>
            <a:endParaRPr lang="en-US" sz="3000" dirty="0">
              <a:effectLst/>
              <a:latin typeface="Monaco" pitchFamily="2" charset="77"/>
            </a:endParaRPr>
          </a:p>
          <a:p>
            <a:r>
              <a:rPr lang="en-US" sz="3000" dirty="0">
                <a:latin typeface="Monaco" pitchFamily="2" charset="77"/>
              </a:rPr>
              <a:t>    </a:t>
            </a:r>
            <a:r>
              <a:rPr lang="en-US" sz="3000" dirty="0">
                <a:solidFill>
                  <a:schemeClr val="accent3"/>
                </a:solidFill>
                <a:latin typeface="Monaco" pitchFamily="2" charset="77"/>
              </a:rPr>
              <a:t>// TODO: fill this in</a:t>
            </a:r>
          </a:p>
          <a:p>
            <a:endParaRPr lang="en-US" sz="3000" dirty="0">
              <a:effectLst/>
              <a:latin typeface="Monaco" pitchFamily="2" charset="77"/>
            </a:endParaRPr>
          </a:p>
          <a:p>
            <a:r>
              <a:rPr lang="en-US" sz="3000" dirty="0">
                <a:latin typeface="Monaco" pitchFamily="2" charset="77"/>
              </a:rPr>
              <a:t>}</a:t>
            </a:r>
            <a:endParaRPr lang="en-US" sz="3000" dirty="0">
              <a:effectLst/>
              <a:latin typeface="Monaco" pitchFamily="2" charset="77"/>
            </a:endParaRPr>
          </a:p>
        </p:txBody>
      </p:sp>
      <p:pic>
        <p:nvPicPr>
          <p:cNvPr id="5" name="Picture 4">
            <a:extLst>
              <a:ext uri="{FF2B5EF4-FFF2-40B4-BE49-F238E27FC236}">
                <a16:creationId xmlns:a16="http://schemas.microsoft.com/office/drawing/2014/main" id="{AD08EBA6-CA2B-CE4F-A422-23B41AF49BEB}"/>
              </a:ext>
            </a:extLst>
          </p:cNvPr>
          <p:cNvPicPr>
            <a:picLocks noChangeAspect="1"/>
          </p:cNvPicPr>
          <p:nvPr/>
        </p:nvPicPr>
        <p:blipFill>
          <a:blip r:embed="rId2"/>
          <a:stretch>
            <a:fillRect/>
          </a:stretch>
        </p:blipFill>
        <p:spPr>
          <a:xfrm>
            <a:off x="1839912" y="2941637"/>
            <a:ext cx="6019800" cy="5478959"/>
          </a:xfrm>
          <a:prstGeom prst="rect">
            <a:avLst/>
          </a:prstGeom>
        </p:spPr>
      </p:pic>
    </p:spTree>
    <p:extLst>
      <p:ext uri="{BB962C8B-B14F-4D97-AF65-F5344CB8AC3E}">
        <p14:creationId xmlns:p14="http://schemas.microsoft.com/office/powerpoint/2010/main" val="527886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8664551" cy="2496774"/>
          </a:xfrm>
          <a:prstGeom prst="rect">
            <a:avLst/>
          </a:prstGeom>
          <a:solidFill>
            <a:srgbClr val="FFFFFF">
              <a:alpha val="78824"/>
            </a:srgbClr>
          </a:solid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i = 0; </a:t>
            </a:r>
            <a:r>
              <a:rPr lang="en-US" sz="2400" dirty="0" err="1">
                <a:latin typeface="Courier" charset="0"/>
                <a:ea typeface="Courier" charset="0"/>
                <a:cs typeface="Courier" charset="0"/>
              </a:rPr>
              <a:t>i</a:t>
            </a:r>
            <a:r>
              <a:rPr lang="en-US" sz="2400" dirty="0">
                <a:latin typeface="Courier" charset="0"/>
                <a:ea typeface="Courier" charset="0"/>
                <a:cs typeface="Courier" charset="0"/>
              </a:rPr>
              <a:t> &lt; matrix[0].length; i++)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j = 0; j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j++) {</a:t>
            </a:r>
          </a:p>
          <a:p>
            <a:r>
              <a:rPr lang="en-US" sz="2400" dirty="0">
                <a:latin typeface="Courier" charset="0"/>
                <a:ea typeface="Courier" charset="0"/>
                <a:cs typeface="Courier" charset="0"/>
              </a:rPr>
              <a:t>         matrix[</a:t>
            </a:r>
            <a:r>
              <a:rPr lang="en-US" sz="2400" dirty="0" err="1">
                <a:latin typeface="Courier" charset="0"/>
                <a:ea typeface="Courier" charset="0"/>
                <a:cs typeface="Courier" charset="0"/>
              </a:rPr>
              <a:t>i</a:t>
            </a:r>
            <a:r>
              <a:rPr lang="en-US" sz="2400" dirty="0">
                <a:latin typeface="Courier" charset="0"/>
                <a:ea typeface="Courier" charset="0"/>
                <a:cs typeface="Courier" charset="0"/>
              </a:rPr>
              <a:t>][j]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5562318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2288" y="-1"/>
            <a:ext cx="13439421" cy="7559675"/>
          </a:xfrm>
          <a:prstGeom prst="rect">
            <a:avLst/>
          </a:prstGeom>
        </p:spPr>
      </p:pic>
      <p:sp>
        <p:nvSpPr>
          <p:cNvPr id="18" name="TextBox 17"/>
          <p:cNvSpPr txBox="1"/>
          <p:nvPr/>
        </p:nvSpPr>
        <p:spPr>
          <a:xfrm>
            <a:off x="773112" y="2332037"/>
            <a:ext cx="8664551" cy="2496774"/>
          </a:xfrm>
          <a:prstGeom prst="rect">
            <a:avLst/>
          </a:prstGeom>
          <a:solidFill>
            <a:srgbClr val="FFFFFF">
              <a:alpha val="78824"/>
            </a:srgbClr>
          </a:solid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i = 0; </a:t>
            </a:r>
            <a:r>
              <a:rPr lang="en-US" sz="2400" dirty="0" err="1">
                <a:latin typeface="Courier" charset="0"/>
                <a:ea typeface="Courier" charset="0"/>
                <a:cs typeface="Courier" charset="0"/>
              </a:rPr>
              <a:t>i</a:t>
            </a:r>
            <a:r>
              <a:rPr lang="en-US" sz="2400" dirty="0">
                <a:latin typeface="Courier" charset="0"/>
                <a:ea typeface="Courier" charset="0"/>
                <a:cs typeface="Courier" charset="0"/>
              </a:rPr>
              <a:t> &lt; matrix[0].length; i++)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j = 0; j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j++) {</a:t>
            </a:r>
          </a:p>
          <a:p>
            <a:r>
              <a:rPr lang="en-US" sz="2400" dirty="0">
                <a:latin typeface="Courier" charset="0"/>
                <a:ea typeface="Courier" charset="0"/>
                <a:cs typeface="Courier" charset="0"/>
              </a:rPr>
              <a:t>         matrix[</a:t>
            </a:r>
            <a:r>
              <a:rPr lang="en-US" sz="2400" dirty="0" err="1">
                <a:latin typeface="Courier" charset="0"/>
                <a:ea typeface="Courier" charset="0"/>
                <a:cs typeface="Courier" charset="0"/>
              </a:rPr>
              <a:t>i</a:t>
            </a:r>
            <a:r>
              <a:rPr lang="en-US" sz="2400" dirty="0">
                <a:latin typeface="Courier" charset="0"/>
                <a:ea typeface="Courier" charset="0"/>
                <a:cs typeface="Courier" charset="0"/>
              </a:rPr>
              <a:t>][j]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99030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8664551"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i = 0; </a:t>
            </a:r>
            <a:r>
              <a:rPr lang="en-US" sz="2400" dirty="0" err="1">
                <a:latin typeface="Courier" charset="0"/>
                <a:ea typeface="Courier" charset="0"/>
                <a:cs typeface="Courier" charset="0"/>
              </a:rPr>
              <a:t>i</a:t>
            </a:r>
            <a:r>
              <a:rPr lang="en-US" sz="2400" dirty="0">
                <a:latin typeface="Courier" charset="0"/>
                <a:ea typeface="Courier" charset="0"/>
                <a:cs typeface="Courier" charset="0"/>
              </a:rPr>
              <a:t> &lt; matrix[0].length; i++)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j = 0; j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j++) {</a:t>
            </a:r>
          </a:p>
          <a:p>
            <a:r>
              <a:rPr lang="en-US" sz="2400" dirty="0">
                <a:latin typeface="Courier" charset="0"/>
                <a:ea typeface="Courier" charset="0"/>
                <a:cs typeface="Courier" charset="0"/>
              </a:rPr>
              <a:t>         matrix[</a:t>
            </a:r>
            <a:r>
              <a:rPr lang="en-US" sz="2400" dirty="0" err="1">
                <a:latin typeface="Courier" charset="0"/>
                <a:ea typeface="Courier" charset="0"/>
                <a:cs typeface="Courier" charset="0"/>
              </a:rPr>
              <a:t>i</a:t>
            </a:r>
            <a:r>
              <a:rPr lang="en-US" sz="2400" dirty="0">
                <a:latin typeface="Courier" charset="0"/>
                <a:ea typeface="Courier" charset="0"/>
                <a:cs typeface="Courier" charset="0"/>
              </a:rPr>
              <a:t>][j]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
        <p:nvSpPr>
          <p:cNvPr id="4" name="Freeform 3"/>
          <p:cNvSpPr/>
          <p:nvPr/>
        </p:nvSpPr>
        <p:spPr>
          <a:xfrm>
            <a:off x="2648444" y="2524125"/>
            <a:ext cx="532906" cy="585788"/>
          </a:xfrm>
          <a:custGeom>
            <a:avLst/>
            <a:gdLst>
              <a:gd name="connsiteX0" fmla="*/ 504331 w 532906"/>
              <a:gd name="connsiteY0" fmla="*/ 157163 h 585788"/>
              <a:gd name="connsiteX1" fmla="*/ 361456 w 532906"/>
              <a:gd name="connsiteY1" fmla="*/ 128588 h 585788"/>
              <a:gd name="connsiteX2" fmla="*/ 261444 w 532906"/>
              <a:gd name="connsiteY2" fmla="*/ 100013 h 585788"/>
              <a:gd name="connsiteX3" fmla="*/ 204294 w 532906"/>
              <a:gd name="connsiteY3" fmla="*/ 85725 h 585788"/>
              <a:gd name="connsiteX4" fmla="*/ 89994 w 532906"/>
              <a:gd name="connsiteY4" fmla="*/ 114300 h 585788"/>
              <a:gd name="connsiteX5" fmla="*/ 47131 w 532906"/>
              <a:gd name="connsiteY5" fmla="*/ 157163 h 585788"/>
              <a:gd name="connsiteX6" fmla="*/ 4269 w 532906"/>
              <a:gd name="connsiteY6" fmla="*/ 300038 h 585788"/>
              <a:gd name="connsiteX7" fmla="*/ 61419 w 532906"/>
              <a:gd name="connsiteY7" fmla="*/ 571500 h 585788"/>
              <a:gd name="connsiteX8" fmla="*/ 104281 w 532906"/>
              <a:gd name="connsiteY8" fmla="*/ 585788 h 585788"/>
              <a:gd name="connsiteX9" fmla="*/ 375744 w 532906"/>
              <a:gd name="connsiteY9" fmla="*/ 557213 h 585788"/>
              <a:gd name="connsiteX10" fmla="*/ 461469 w 532906"/>
              <a:gd name="connsiteY10" fmla="*/ 485775 h 585788"/>
              <a:gd name="connsiteX11" fmla="*/ 490044 w 532906"/>
              <a:gd name="connsiteY11" fmla="*/ 385763 h 585788"/>
              <a:gd name="connsiteX12" fmla="*/ 504331 w 532906"/>
              <a:gd name="connsiteY12" fmla="*/ 342900 h 585788"/>
              <a:gd name="connsiteX13" fmla="*/ 532906 w 532906"/>
              <a:gd name="connsiteY13" fmla="*/ 242888 h 585788"/>
              <a:gd name="connsiteX14" fmla="*/ 518619 w 532906"/>
              <a:gd name="connsiteY14" fmla="*/ 128588 h 585788"/>
              <a:gd name="connsiteX15" fmla="*/ 475756 w 532906"/>
              <a:gd name="connsiteY15" fmla="*/ 71438 h 585788"/>
              <a:gd name="connsiteX16" fmla="*/ 418606 w 532906"/>
              <a:gd name="connsiteY16" fmla="*/ 0 h 58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906" h="585788">
                <a:moveTo>
                  <a:pt x="504331" y="157163"/>
                </a:moveTo>
                <a:lnTo>
                  <a:pt x="361456" y="128588"/>
                </a:lnTo>
                <a:cubicBezTo>
                  <a:pt x="272142" y="109449"/>
                  <a:pt x="336398" y="121428"/>
                  <a:pt x="261444" y="100013"/>
                </a:cubicBezTo>
                <a:cubicBezTo>
                  <a:pt x="242563" y="94618"/>
                  <a:pt x="223344" y="90488"/>
                  <a:pt x="204294" y="85725"/>
                </a:cubicBezTo>
                <a:cubicBezTo>
                  <a:pt x="193993" y="87785"/>
                  <a:pt x="108821" y="101749"/>
                  <a:pt x="89994" y="114300"/>
                </a:cubicBezTo>
                <a:cubicBezTo>
                  <a:pt x="73182" y="125508"/>
                  <a:pt x="61419" y="142875"/>
                  <a:pt x="47131" y="157163"/>
                </a:cubicBezTo>
                <a:cubicBezTo>
                  <a:pt x="12346" y="261517"/>
                  <a:pt x="25861" y="213667"/>
                  <a:pt x="4269" y="300038"/>
                </a:cubicBezTo>
                <a:cubicBezTo>
                  <a:pt x="11862" y="421524"/>
                  <a:pt x="-33326" y="508337"/>
                  <a:pt x="61419" y="571500"/>
                </a:cubicBezTo>
                <a:cubicBezTo>
                  <a:pt x="73950" y="579854"/>
                  <a:pt x="89994" y="581025"/>
                  <a:pt x="104281" y="585788"/>
                </a:cubicBezTo>
                <a:cubicBezTo>
                  <a:pt x="110397" y="585380"/>
                  <a:pt x="311610" y="584699"/>
                  <a:pt x="375744" y="557213"/>
                </a:cubicBezTo>
                <a:cubicBezTo>
                  <a:pt x="410553" y="542295"/>
                  <a:pt x="435723" y="511521"/>
                  <a:pt x="461469" y="485775"/>
                </a:cubicBezTo>
                <a:cubicBezTo>
                  <a:pt x="495722" y="383013"/>
                  <a:pt x="454166" y="511336"/>
                  <a:pt x="490044" y="385763"/>
                </a:cubicBezTo>
                <a:cubicBezTo>
                  <a:pt x="494181" y="371282"/>
                  <a:pt x="500194" y="357381"/>
                  <a:pt x="504331" y="342900"/>
                </a:cubicBezTo>
                <a:cubicBezTo>
                  <a:pt x="540209" y="217327"/>
                  <a:pt x="498653" y="345650"/>
                  <a:pt x="532906" y="242888"/>
                </a:cubicBezTo>
                <a:cubicBezTo>
                  <a:pt x="528144" y="204788"/>
                  <a:pt x="530761" y="165014"/>
                  <a:pt x="518619" y="128588"/>
                </a:cubicBezTo>
                <a:cubicBezTo>
                  <a:pt x="511089" y="105997"/>
                  <a:pt x="489597" y="90815"/>
                  <a:pt x="475756" y="71438"/>
                </a:cubicBezTo>
                <a:cubicBezTo>
                  <a:pt x="430695" y="8353"/>
                  <a:pt x="466394" y="47788"/>
                  <a:pt x="418606" y="0"/>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3152775" y="2852735"/>
            <a:ext cx="671513" cy="785815"/>
          </a:xfrm>
          <a:custGeom>
            <a:avLst/>
            <a:gdLst>
              <a:gd name="connsiteX0" fmla="*/ 571500 w 671513"/>
              <a:gd name="connsiteY0" fmla="*/ 228603 h 785815"/>
              <a:gd name="connsiteX1" fmla="*/ 514350 w 671513"/>
              <a:gd name="connsiteY1" fmla="*/ 200028 h 785815"/>
              <a:gd name="connsiteX2" fmla="*/ 471488 w 671513"/>
              <a:gd name="connsiteY2" fmla="*/ 157165 h 785815"/>
              <a:gd name="connsiteX3" fmla="*/ 342900 w 671513"/>
              <a:gd name="connsiteY3" fmla="*/ 85728 h 785815"/>
              <a:gd name="connsiteX4" fmla="*/ 100013 w 671513"/>
              <a:gd name="connsiteY4" fmla="*/ 114303 h 785815"/>
              <a:gd name="connsiteX5" fmla="*/ 57150 w 671513"/>
              <a:gd name="connsiteY5" fmla="*/ 142878 h 785815"/>
              <a:gd name="connsiteX6" fmla="*/ 28575 w 671513"/>
              <a:gd name="connsiteY6" fmla="*/ 185740 h 785815"/>
              <a:gd name="connsiteX7" fmla="*/ 0 w 671513"/>
              <a:gd name="connsiteY7" fmla="*/ 271465 h 785815"/>
              <a:gd name="connsiteX8" fmla="*/ 14288 w 671513"/>
              <a:gd name="connsiteY8" fmla="*/ 471490 h 785815"/>
              <a:gd name="connsiteX9" fmla="*/ 42863 w 671513"/>
              <a:gd name="connsiteY9" fmla="*/ 557215 h 785815"/>
              <a:gd name="connsiteX10" fmla="*/ 114300 w 671513"/>
              <a:gd name="connsiteY10" fmla="*/ 685803 h 785815"/>
              <a:gd name="connsiteX11" fmla="*/ 200025 w 671513"/>
              <a:gd name="connsiteY11" fmla="*/ 742953 h 785815"/>
              <a:gd name="connsiteX12" fmla="*/ 242888 w 671513"/>
              <a:gd name="connsiteY12" fmla="*/ 771528 h 785815"/>
              <a:gd name="connsiteX13" fmla="*/ 300038 w 671513"/>
              <a:gd name="connsiteY13" fmla="*/ 785815 h 785815"/>
              <a:gd name="connsiteX14" fmla="*/ 428625 w 671513"/>
              <a:gd name="connsiteY14" fmla="*/ 771528 h 785815"/>
              <a:gd name="connsiteX15" fmla="*/ 485775 w 671513"/>
              <a:gd name="connsiteY15" fmla="*/ 714378 h 785815"/>
              <a:gd name="connsiteX16" fmla="*/ 571500 w 671513"/>
              <a:gd name="connsiteY16" fmla="*/ 585790 h 785815"/>
              <a:gd name="connsiteX17" fmla="*/ 628650 w 671513"/>
              <a:gd name="connsiteY17" fmla="*/ 500065 h 785815"/>
              <a:gd name="connsiteX18" fmla="*/ 657225 w 671513"/>
              <a:gd name="connsiteY18" fmla="*/ 457203 h 785815"/>
              <a:gd name="connsiteX19" fmla="*/ 671513 w 671513"/>
              <a:gd name="connsiteY19" fmla="*/ 414340 h 785815"/>
              <a:gd name="connsiteX20" fmla="*/ 657225 w 671513"/>
              <a:gd name="connsiteY20" fmla="*/ 14290 h 785815"/>
              <a:gd name="connsiteX21" fmla="*/ 614363 w 671513"/>
              <a:gd name="connsiteY21" fmla="*/ 3 h 785815"/>
              <a:gd name="connsiteX22" fmla="*/ 485775 w 671513"/>
              <a:gd name="connsiteY22" fmla="*/ 14290 h 785815"/>
              <a:gd name="connsiteX23" fmla="*/ 442913 w 671513"/>
              <a:gd name="connsiteY23" fmla="*/ 42865 h 785815"/>
              <a:gd name="connsiteX24" fmla="*/ 428625 w 671513"/>
              <a:gd name="connsiteY24" fmla="*/ 85728 h 785815"/>
              <a:gd name="connsiteX25" fmla="*/ 400050 w 671513"/>
              <a:gd name="connsiteY25" fmla="*/ 128590 h 785815"/>
              <a:gd name="connsiteX26" fmla="*/ 385763 w 671513"/>
              <a:gd name="connsiteY26" fmla="*/ 171453 h 785815"/>
              <a:gd name="connsiteX27" fmla="*/ 357188 w 671513"/>
              <a:gd name="connsiteY27" fmla="*/ 228603 h 78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513" h="785815">
                <a:moveTo>
                  <a:pt x="571500" y="228603"/>
                </a:moveTo>
                <a:cubicBezTo>
                  <a:pt x="552450" y="219078"/>
                  <a:pt x="531681" y="212408"/>
                  <a:pt x="514350" y="200028"/>
                </a:cubicBezTo>
                <a:cubicBezTo>
                  <a:pt x="497908" y="188284"/>
                  <a:pt x="487437" y="169570"/>
                  <a:pt x="471488" y="157165"/>
                </a:cubicBezTo>
                <a:cubicBezTo>
                  <a:pt x="397796" y="99849"/>
                  <a:pt x="407571" y="107284"/>
                  <a:pt x="342900" y="85728"/>
                </a:cubicBezTo>
                <a:cubicBezTo>
                  <a:pt x="311280" y="87986"/>
                  <a:pt x="164963" y="81828"/>
                  <a:pt x="100013" y="114303"/>
                </a:cubicBezTo>
                <a:cubicBezTo>
                  <a:pt x="84654" y="121982"/>
                  <a:pt x="71438" y="133353"/>
                  <a:pt x="57150" y="142878"/>
                </a:cubicBezTo>
                <a:cubicBezTo>
                  <a:pt x="47625" y="157165"/>
                  <a:pt x="35549" y="170049"/>
                  <a:pt x="28575" y="185740"/>
                </a:cubicBezTo>
                <a:cubicBezTo>
                  <a:pt x="16342" y="213265"/>
                  <a:pt x="0" y="271465"/>
                  <a:pt x="0" y="271465"/>
                </a:cubicBezTo>
                <a:cubicBezTo>
                  <a:pt x="4763" y="338140"/>
                  <a:pt x="4372" y="405385"/>
                  <a:pt x="14288" y="471490"/>
                </a:cubicBezTo>
                <a:cubicBezTo>
                  <a:pt x="18756" y="501277"/>
                  <a:pt x="33338" y="528640"/>
                  <a:pt x="42863" y="557215"/>
                </a:cubicBezTo>
                <a:cubicBezTo>
                  <a:pt x="57752" y="601882"/>
                  <a:pt x="72188" y="657728"/>
                  <a:pt x="114300" y="685803"/>
                </a:cubicBezTo>
                <a:lnTo>
                  <a:pt x="200025" y="742953"/>
                </a:lnTo>
                <a:cubicBezTo>
                  <a:pt x="214313" y="752478"/>
                  <a:pt x="226229" y="767363"/>
                  <a:pt x="242888" y="771528"/>
                </a:cubicBezTo>
                <a:lnTo>
                  <a:pt x="300038" y="785815"/>
                </a:lnTo>
                <a:cubicBezTo>
                  <a:pt x="342900" y="781053"/>
                  <a:pt x="388373" y="787009"/>
                  <a:pt x="428625" y="771528"/>
                </a:cubicBezTo>
                <a:cubicBezTo>
                  <a:pt x="453770" y="761857"/>
                  <a:pt x="468945" y="735415"/>
                  <a:pt x="485775" y="714378"/>
                </a:cubicBezTo>
                <a:cubicBezTo>
                  <a:pt x="485782" y="714370"/>
                  <a:pt x="557210" y="607226"/>
                  <a:pt x="571500" y="585790"/>
                </a:cubicBezTo>
                <a:lnTo>
                  <a:pt x="628650" y="500065"/>
                </a:lnTo>
                <a:cubicBezTo>
                  <a:pt x="638175" y="485778"/>
                  <a:pt x="651795" y="473493"/>
                  <a:pt x="657225" y="457203"/>
                </a:cubicBezTo>
                <a:lnTo>
                  <a:pt x="671513" y="414340"/>
                </a:lnTo>
                <a:cubicBezTo>
                  <a:pt x="666750" y="280990"/>
                  <a:pt x="675457" y="146474"/>
                  <a:pt x="657225" y="14290"/>
                </a:cubicBezTo>
                <a:cubicBezTo>
                  <a:pt x="655167" y="-629"/>
                  <a:pt x="629423" y="3"/>
                  <a:pt x="614363" y="3"/>
                </a:cubicBezTo>
                <a:cubicBezTo>
                  <a:pt x="571237" y="3"/>
                  <a:pt x="528638" y="9528"/>
                  <a:pt x="485775" y="14290"/>
                </a:cubicBezTo>
                <a:cubicBezTo>
                  <a:pt x="471488" y="23815"/>
                  <a:pt x="453640" y="29456"/>
                  <a:pt x="442913" y="42865"/>
                </a:cubicBezTo>
                <a:cubicBezTo>
                  <a:pt x="433505" y="54625"/>
                  <a:pt x="435360" y="72257"/>
                  <a:pt x="428625" y="85728"/>
                </a:cubicBezTo>
                <a:cubicBezTo>
                  <a:pt x="420946" y="101086"/>
                  <a:pt x="409575" y="114303"/>
                  <a:pt x="400050" y="128590"/>
                </a:cubicBezTo>
                <a:cubicBezTo>
                  <a:pt x="395288" y="142878"/>
                  <a:pt x="392498" y="157982"/>
                  <a:pt x="385763" y="171453"/>
                </a:cubicBezTo>
                <a:cubicBezTo>
                  <a:pt x="354546" y="233887"/>
                  <a:pt x="357188" y="192814"/>
                  <a:pt x="357188" y="228603"/>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3609975" y="3295650"/>
            <a:ext cx="1128713" cy="614363"/>
          </a:xfrm>
          <a:custGeom>
            <a:avLst/>
            <a:gdLst>
              <a:gd name="connsiteX0" fmla="*/ 1085850 w 1128713"/>
              <a:gd name="connsiteY0" fmla="*/ 42863 h 614363"/>
              <a:gd name="connsiteX1" fmla="*/ 400050 w 1128713"/>
              <a:gd name="connsiteY1" fmla="*/ 28575 h 614363"/>
              <a:gd name="connsiteX2" fmla="*/ 185738 w 1128713"/>
              <a:gd name="connsiteY2" fmla="*/ 42863 h 614363"/>
              <a:gd name="connsiteX3" fmla="*/ 142875 w 1128713"/>
              <a:gd name="connsiteY3" fmla="*/ 71438 h 614363"/>
              <a:gd name="connsiteX4" fmla="*/ 100013 w 1128713"/>
              <a:gd name="connsiteY4" fmla="*/ 85725 h 614363"/>
              <a:gd name="connsiteX5" fmla="*/ 42863 w 1128713"/>
              <a:gd name="connsiteY5" fmla="*/ 171450 h 614363"/>
              <a:gd name="connsiteX6" fmla="*/ 0 w 1128713"/>
              <a:gd name="connsiteY6" fmla="*/ 257175 h 614363"/>
              <a:gd name="connsiteX7" fmla="*/ 14288 w 1128713"/>
              <a:gd name="connsiteY7" fmla="*/ 457200 h 614363"/>
              <a:gd name="connsiteX8" fmla="*/ 71438 w 1128713"/>
              <a:gd name="connsiteY8" fmla="*/ 542925 h 614363"/>
              <a:gd name="connsiteX9" fmla="*/ 114300 w 1128713"/>
              <a:gd name="connsiteY9" fmla="*/ 571500 h 614363"/>
              <a:gd name="connsiteX10" fmla="*/ 157163 w 1128713"/>
              <a:gd name="connsiteY10" fmla="*/ 585788 h 614363"/>
              <a:gd name="connsiteX11" fmla="*/ 214313 w 1128713"/>
              <a:gd name="connsiteY11" fmla="*/ 614363 h 614363"/>
              <a:gd name="connsiteX12" fmla="*/ 614363 w 1128713"/>
              <a:gd name="connsiteY12" fmla="*/ 600075 h 614363"/>
              <a:gd name="connsiteX13" fmla="*/ 657225 w 1128713"/>
              <a:gd name="connsiteY13" fmla="*/ 585788 h 614363"/>
              <a:gd name="connsiteX14" fmla="*/ 742950 w 1128713"/>
              <a:gd name="connsiteY14" fmla="*/ 571500 h 614363"/>
              <a:gd name="connsiteX15" fmla="*/ 800100 w 1128713"/>
              <a:gd name="connsiteY15" fmla="*/ 557213 h 614363"/>
              <a:gd name="connsiteX16" fmla="*/ 914400 w 1128713"/>
              <a:gd name="connsiteY16" fmla="*/ 542925 h 614363"/>
              <a:gd name="connsiteX17" fmla="*/ 1000125 w 1128713"/>
              <a:gd name="connsiteY17" fmla="*/ 528638 h 614363"/>
              <a:gd name="connsiteX18" fmla="*/ 1085850 w 1128713"/>
              <a:gd name="connsiteY18" fmla="*/ 485775 h 614363"/>
              <a:gd name="connsiteX19" fmla="*/ 1114425 w 1128713"/>
              <a:gd name="connsiteY19" fmla="*/ 442913 h 614363"/>
              <a:gd name="connsiteX20" fmla="*/ 1128713 w 1128713"/>
              <a:gd name="connsiteY20" fmla="*/ 400050 h 614363"/>
              <a:gd name="connsiteX21" fmla="*/ 1114425 w 1128713"/>
              <a:gd name="connsiteY21" fmla="*/ 328613 h 614363"/>
              <a:gd name="connsiteX22" fmla="*/ 1014413 w 1128713"/>
              <a:gd name="connsiteY22" fmla="*/ 214313 h 614363"/>
              <a:gd name="connsiteX23" fmla="*/ 957263 w 1128713"/>
              <a:gd name="connsiteY23" fmla="*/ 171450 h 614363"/>
              <a:gd name="connsiteX24" fmla="*/ 871538 w 1128713"/>
              <a:gd name="connsiteY24" fmla="*/ 114300 h 614363"/>
              <a:gd name="connsiteX25" fmla="*/ 785813 w 1128713"/>
              <a:gd name="connsiteY25" fmla="*/ 28575 h 614363"/>
              <a:gd name="connsiteX26" fmla="*/ 742950 w 1128713"/>
              <a:gd name="connsiteY26" fmla="*/ 0 h 6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28713" h="614363">
                <a:moveTo>
                  <a:pt x="1085850" y="42863"/>
                </a:moveTo>
                <a:cubicBezTo>
                  <a:pt x="818716" y="109644"/>
                  <a:pt x="1117543" y="40735"/>
                  <a:pt x="400050" y="28575"/>
                </a:cubicBezTo>
                <a:cubicBezTo>
                  <a:pt x="328464" y="27362"/>
                  <a:pt x="257175" y="38100"/>
                  <a:pt x="185738" y="42863"/>
                </a:cubicBezTo>
                <a:cubicBezTo>
                  <a:pt x="171450" y="52388"/>
                  <a:pt x="158234" y="63759"/>
                  <a:pt x="142875" y="71438"/>
                </a:cubicBezTo>
                <a:cubicBezTo>
                  <a:pt x="129405" y="78173"/>
                  <a:pt x="110662" y="75076"/>
                  <a:pt x="100013" y="85725"/>
                </a:cubicBezTo>
                <a:cubicBezTo>
                  <a:pt x="75729" y="110009"/>
                  <a:pt x="61913" y="142875"/>
                  <a:pt x="42863" y="171450"/>
                </a:cubicBezTo>
                <a:cubicBezTo>
                  <a:pt x="5934" y="226843"/>
                  <a:pt x="19718" y="198023"/>
                  <a:pt x="0" y="257175"/>
                </a:cubicBezTo>
                <a:cubicBezTo>
                  <a:pt x="4763" y="323850"/>
                  <a:pt x="6478" y="390813"/>
                  <a:pt x="14288" y="457200"/>
                </a:cubicBezTo>
                <a:cubicBezTo>
                  <a:pt x="19265" y="499502"/>
                  <a:pt x="38989" y="515884"/>
                  <a:pt x="71438" y="542925"/>
                </a:cubicBezTo>
                <a:cubicBezTo>
                  <a:pt x="84629" y="553918"/>
                  <a:pt x="98942" y="563821"/>
                  <a:pt x="114300" y="571500"/>
                </a:cubicBezTo>
                <a:cubicBezTo>
                  <a:pt x="127771" y="578235"/>
                  <a:pt x="143320" y="579855"/>
                  <a:pt x="157163" y="585788"/>
                </a:cubicBezTo>
                <a:cubicBezTo>
                  <a:pt x="176739" y="594178"/>
                  <a:pt x="195263" y="604838"/>
                  <a:pt x="214313" y="614363"/>
                </a:cubicBezTo>
                <a:cubicBezTo>
                  <a:pt x="347663" y="609600"/>
                  <a:pt x="481205" y="608666"/>
                  <a:pt x="614363" y="600075"/>
                </a:cubicBezTo>
                <a:cubicBezTo>
                  <a:pt x="629392" y="599105"/>
                  <a:pt x="642523" y="589055"/>
                  <a:pt x="657225" y="585788"/>
                </a:cubicBezTo>
                <a:cubicBezTo>
                  <a:pt x="685504" y="579504"/>
                  <a:pt x="714543" y="577181"/>
                  <a:pt x="742950" y="571500"/>
                </a:cubicBezTo>
                <a:cubicBezTo>
                  <a:pt x="762205" y="567649"/>
                  <a:pt x="780731" y="560441"/>
                  <a:pt x="800100" y="557213"/>
                </a:cubicBezTo>
                <a:cubicBezTo>
                  <a:pt x="837974" y="550901"/>
                  <a:pt x="876389" y="548355"/>
                  <a:pt x="914400" y="542925"/>
                </a:cubicBezTo>
                <a:cubicBezTo>
                  <a:pt x="943078" y="538828"/>
                  <a:pt x="971550" y="533400"/>
                  <a:pt x="1000125" y="528638"/>
                </a:cubicBezTo>
                <a:cubicBezTo>
                  <a:pt x="1034986" y="517017"/>
                  <a:pt x="1058153" y="513472"/>
                  <a:pt x="1085850" y="485775"/>
                </a:cubicBezTo>
                <a:cubicBezTo>
                  <a:pt x="1097992" y="473633"/>
                  <a:pt x="1106746" y="458271"/>
                  <a:pt x="1114425" y="442913"/>
                </a:cubicBezTo>
                <a:cubicBezTo>
                  <a:pt x="1121160" y="429442"/>
                  <a:pt x="1123950" y="414338"/>
                  <a:pt x="1128713" y="400050"/>
                </a:cubicBezTo>
                <a:cubicBezTo>
                  <a:pt x="1123950" y="376238"/>
                  <a:pt x="1124474" y="350720"/>
                  <a:pt x="1114425" y="328613"/>
                </a:cubicBezTo>
                <a:cubicBezTo>
                  <a:pt x="1074584" y="240965"/>
                  <a:pt x="1072433" y="255756"/>
                  <a:pt x="1014413" y="214313"/>
                </a:cubicBezTo>
                <a:cubicBezTo>
                  <a:pt x="995036" y="200472"/>
                  <a:pt x="976771" y="185106"/>
                  <a:pt x="957263" y="171450"/>
                </a:cubicBezTo>
                <a:cubicBezTo>
                  <a:pt x="929128" y="151756"/>
                  <a:pt x="895822" y="138584"/>
                  <a:pt x="871538" y="114300"/>
                </a:cubicBezTo>
                <a:cubicBezTo>
                  <a:pt x="842963" y="85725"/>
                  <a:pt x="819437" y="50991"/>
                  <a:pt x="785813" y="28575"/>
                </a:cubicBezTo>
                <a:lnTo>
                  <a:pt x="742950" y="0"/>
                </a:ln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32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8664551"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i = 0; </a:t>
            </a:r>
            <a:r>
              <a:rPr lang="en-US" sz="2400" dirty="0" err="1">
                <a:latin typeface="Courier" charset="0"/>
                <a:ea typeface="Courier" charset="0"/>
                <a:cs typeface="Courier" charset="0"/>
              </a:rPr>
              <a:t>i</a:t>
            </a:r>
            <a:r>
              <a:rPr lang="en-US" sz="2400" dirty="0">
                <a:latin typeface="Courier" charset="0"/>
                <a:ea typeface="Courier" charset="0"/>
                <a:cs typeface="Courier" charset="0"/>
              </a:rPr>
              <a:t> &lt; matrix[0].length; i++)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j = 0; j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j++) {</a:t>
            </a:r>
          </a:p>
          <a:p>
            <a:r>
              <a:rPr lang="en-US" sz="2400" dirty="0">
                <a:latin typeface="Courier" charset="0"/>
                <a:ea typeface="Courier" charset="0"/>
                <a:cs typeface="Courier" charset="0"/>
              </a:rPr>
              <a:t>         matrix[</a:t>
            </a:r>
            <a:r>
              <a:rPr lang="en-US" sz="2400" dirty="0" err="1">
                <a:latin typeface="Courier" charset="0"/>
                <a:ea typeface="Courier" charset="0"/>
                <a:cs typeface="Courier" charset="0"/>
              </a:rPr>
              <a:t>i</a:t>
            </a:r>
            <a:r>
              <a:rPr lang="en-US" sz="2400" dirty="0">
                <a:latin typeface="Courier" charset="0"/>
                <a:ea typeface="Courier" charset="0"/>
                <a:cs typeface="Courier" charset="0"/>
              </a:rPr>
              <a:t>][j]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75744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1230312" y="3398837"/>
            <a:ext cx="7856638" cy="664797"/>
          </a:xfrm>
          <a:prstGeom prst="rect">
            <a:avLst/>
          </a:prstGeom>
          <a:noFill/>
        </p:spPr>
        <p:txBody>
          <a:bodyPr wrap="none" rtlCol="0">
            <a:spAutoFit/>
          </a:bodyPr>
          <a:lstStyle/>
          <a:p>
            <a:r>
              <a:rPr lang="en-US" sz="4000" dirty="0">
                <a:solidFill>
                  <a:schemeClr val="bg1"/>
                </a:solidFill>
              </a:rPr>
              <a:t>What does code for this look like?</a:t>
            </a:r>
          </a:p>
        </p:txBody>
      </p:sp>
    </p:spTree>
    <p:extLst>
      <p:ext uri="{BB962C8B-B14F-4D97-AF65-F5344CB8AC3E}">
        <p14:creationId xmlns:p14="http://schemas.microsoft.com/office/powerpoint/2010/main" val="4079311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8848897"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 0;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&lt; matrix[0].length;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j = 0; j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j++) {</a:t>
            </a:r>
          </a:p>
          <a:p>
            <a:r>
              <a:rPr lang="en-US" sz="2400" dirty="0">
                <a:latin typeface="Courier" charset="0"/>
                <a:ea typeface="Courier" charset="0"/>
                <a:cs typeface="Courier" charset="0"/>
              </a:rPr>
              <a:t>         matrix[</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][j]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274414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8848897"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 0;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&lt; matrix[0].length;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 0; </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a:t>
            </a:r>
            <a:r>
              <a:rPr lang="en-US" sz="2400" b="1" dirty="0" err="1">
                <a:solidFill>
                  <a:srgbClr val="FF0000"/>
                </a:solidFill>
                <a:latin typeface="Courier" charset="0"/>
                <a:ea typeface="Courier" charset="0"/>
                <a:cs typeface="Courier" charset="0"/>
              </a:rPr>
              <a:t>c</a:t>
            </a:r>
            <a:r>
              <a:rPr lang="en-US" sz="2400" dirty="0" err="1">
                <a:latin typeface="Courier" charset="0"/>
                <a:ea typeface="Courier" charset="0"/>
                <a:cs typeface="Courier" charset="0"/>
              </a:rPr>
              <a:t>++</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435380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 0;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&lt; </a:t>
            </a:r>
            <a:r>
              <a:rPr lang="en-US" sz="2400" dirty="0" err="1">
                <a:solidFill>
                  <a:srgbClr val="FF0000"/>
                </a:solidFill>
                <a:latin typeface="Courier" charset="0"/>
                <a:ea typeface="Courier" charset="0"/>
                <a:cs typeface="Courier" charset="0"/>
              </a:rPr>
              <a:t>numRows</a:t>
            </a:r>
            <a:r>
              <a:rPr lang="en-US" sz="2400" dirty="0">
                <a:solidFill>
                  <a:srgbClr val="FF0000"/>
                </a:solidFill>
                <a:latin typeface="Courier" charset="0"/>
                <a:ea typeface="Courier" charset="0"/>
                <a:cs typeface="Courier" charset="0"/>
              </a:rPr>
              <a:t>(matrix)</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 0; </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&lt; </a:t>
            </a:r>
            <a:r>
              <a:rPr lang="en-US" sz="2400" dirty="0" err="1">
                <a:solidFill>
                  <a:srgbClr val="FF0000"/>
                </a:solidFill>
                <a:latin typeface="Courier" charset="0"/>
                <a:ea typeface="Courier" charset="0"/>
                <a:cs typeface="Courier" charset="0"/>
              </a:rPr>
              <a:t>numCols</a:t>
            </a:r>
            <a:r>
              <a:rPr lang="en-US" sz="2400" dirty="0">
                <a:solidFill>
                  <a:srgbClr val="FF0000"/>
                </a:solidFill>
                <a:latin typeface="Courier" charset="0"/>
                <a:ea typeface="Courier" charset="0"/>
                <a:cs typeface="Courier" charset="0"/>
              </a:rPr>
              <a:t>(matrix)</a:t>
            </a:r>
            <a:r>
              <a:rPr lang="en-US" sz="2400" dirty="0">
                <a:latin typeface="Courier" charset="0"/>
                <a:ea typeface="Courier" charset="0"/>
                <a:cs typeface="Courier" charset="0"/>
              </a:rPr>
              <a:t>; </a:t>
            </a:r>
            <a:r>
              <a:rPr lang="en-US" sz="2400" b="1" dirty="0" err="1">
                <a:solidFill>
                  <a:srgbClr val="FF0000"/>
                </a:solidFill>
                <a:latin typeface="Courier" charset="0"/>
                <a:ea typeface="Courier" charset="0"/>
                <a:cs typeface="Courier" charset="0"/>
              </a:rPr>
              <a:t>c</a:t>
            </a:r>
            <a:r>
              <a:rPr lang="en-US" sz="2400" dirty="0" err="1">
                <a:latin typeface="Courier" charset="0"/>
                <a:ea typeface="Courier" charset="0"/>
                <a:cs typeface="Courier" charset="0"/>
              </a:rPr>
              <a:t>++</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80031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8488" y="-715963"/>
            <a:ext cx="11480800" cy="8610600"/>
          </a:xfrm>
          <a:prstGeom prst="rect">
            <a:avLst/>
          </a:prstGeom>
        </p:spPr>
      </p:pic>
      <p:sp>
        <p:nvSpPr>
          <p:cNvPr id="5"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Images </a:t>
            </a:r>
            <a:r>
              <a:rPr lang="en-US" sz="4409" b="1">
                <a:solidFill>
                  <a:schemeClr val="tx1"/>
                </a:solidFill>
                <a:latin typeface="Century Gothic"/>
                <a:cs typeface="Century Gothic"/>
              </a:rPr>
              <a:t>are Matrices!</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512645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3112" y="1341437"/>
            <a:ext cx="8839200" cy="6275179"/>
          </a:xfrm>
          <a:prstGeom prst="rect">
            <a:avLst/>
          </a:prstGeom>
        </p:spPr>
        <p:txBody>
          <a:bodyPr wrap="square">
            <a:spAutoFit/>
          </a:bodyPr>
          <a:lstStyle/>
          <a:p>
            <a:r>
              <a:rPr lang="en-US" sz="2400" b="1" dirty="0" err="1">
                <a:solidFill>
                  <a:srgbClr val="000000"/>
                </a:solidFill>
                <a:latin typeface="Monaco" charset="0"/>
              </a:rPr>
              <a:t>GImage</a:t>
            </a:r>
            <a:r>
              <a:rPr lang="en-US" sz="2400" dirty="0">
                <a:solidFill>
                  <a:srgbClr val="000000"/>
                </a:solidFill>
                <a:latin typeface="Monaco" charset="0"/>
              </a:rPr>
              <a:t> </a:t>
            </a:r>
            <a:r>
              <a:rPr lang="en-US" sz="2400" b="1" dirty="0" err="1">
                <a:solidFill>
                  <a:srgbClr val="6A3E3E"/>
                </a:solidFill>
                <a:latin typeface="Monaco" charset="0"/>
              </a:rPr>
              <a:t>img</a:t>
            </a:r>
            <a:r>
              <a:rPr lang="en-US" sz="2400" b="1" dirty="0">
                <a:solidFill>
                  <a:srgbClr val="000000"/>
                </a:solidFill>
                <a:latin typeface="Monaco" charset="0"/>
              </a:rPr>
              <a:t> = </a:t>
            </a:r>
            <a:r>
              <a:rPr lang="en-US" sz="2400" b="1" dirty="0">
                <a:solidFill>
                  <a:srgbClr val="7F0055"/>
                </a:solidFill>
                <a:latin typeface="Monaco" charset="0"/>
              </a:rPr>
              <a:t>new</a:t>
            </a:r>
            <a:r>
              <a:rPr lang="en-US" sz="2400" b="1" dirty="0">
                <a:solidFill>
                  <a:srgbClr val="000000"/>
                </a:solidFill>
                <a:latin typeface="Monaco" charset="0"/>
              </a:rPr>
              <a:t> </a:t>
            </a:r>
            <a:r>
              <a:rPr lang="en-US" sz="2400" b="1" dirty="0" err="1">
                <a:solidFill>
                  <a:srgbClr val="000000"/>
                </a:solidFill>
                <a:latin typeface="Monaco" charset="0"/>
              </a:rPr>
              <a:t>GImage</a:t>
            </a:r>
            <a:r>
              <a:rPr lang="en-US" sz="2400" b="1" dirty="0">
                <a:solidFill>
                  <a:srgbClr val="000000"/>
                </a:solidFill>
                <a:latin typeface="Monaco" charset="0"/>
              </a:rPr>
              <a:t>(</a:t>
            </a:r>
            <a:r>
              <a:rPr lang="en-US" sz="2400" b="1" dirty="0">
                <a:solidFill>
                  <a:srgbClr val="0000C0"/>
                </a:solidFill>
                <a:latin typeface="Monaco" charset="0"/>
              </a:rPr>
              <a:t>“</a:t>
            </a:r>
            <a:r>
              <a:rPr lang="en-US" sz="2400" b="1" dirty="0" err="1">
                <a:solidFill>
                  <a:srgbClr val="0000C0"/>
                </a:solidFill>
                <a:latin typeface="Monaco" charset="0"/>
              </a:rPr>
              <a:t>snowman.jpg</a:t>
            </a:r>
            <a:r>
              <a:rPr lang="en-US" sz="2400" b="1" dirty="0">
                <a:solidFill>
                  <a:srgbClr val="0000C0"/>
                </a:solidFill>
                <a:latin typeface="Monaco" charset="0"/>
              </a:rPr>
              <a:t>”</a:t>
            </a:r>
            <a:r>
              <a:rPr lang="en-US" sz="2400" b="1" i="1" dirty="0">
                <a:solidFill>
                  <a:srgbClr val="000000"/>
                </a:solidFill>
                <a:latin typeface="Monaco" charset="0"/>
              </a:rPr>
              <a:t>);</a:t>
            </a:r>
          </a:p>
          <a:p>
            <a:r>
              <a:rPr lang="en-US" sz="2400" b="1" dirty="0" err="1">
                <a:solidFill>
                  <a:srgbClr val="7F0055"/>
                </a:solidFill>
                <a:latin typeface="Monaco" charset="0"/>
              </a:rPr>
              <a:t>int</a:t>
            </a:r>
            <a:r>
              <a:rPr lang="en-US" sz="2400" b="1" dirty="0">
                <a:solidFill>
                  <a:srgbClr val="000000"/>
                </a:solidFill>
                <a:latin typeface="Monaco" charset="0"/>
              </a:rPr>
              <a:t>[][] </a:t>
            </a:r>
            <a:r>
              <a:rPr lang="en-US" sz="2400" b="1" dirty="0">
                <a:solidFill>
                  <a:srgbClr val="6A3E3E"/>
                </a:solidFill>
                <a:latin typeface="Monaco" charset="0"/>
              </a:rPr>
              <a:t>pixels</a:t>
            </a:r>
            <a:r>
              <a:rPr lang="en-US" sz="2400" b="1" dirty="0">
                <a:solidFill>
                  <a:srgbClr val="000000"/>
                </a:solidFill>
                <a:latin typeface="Monaco" charset="0"/>
              </a:rPr>
              <a:t> = </a:t>
            </a:r>
            <a:r>
              <a:rPr lang="en-US" sz="2400" b="1" dirty="0" err="1">
                <a:solidFill>
                  <a:srgbClr val="6A3E3E"/>
                </a:solidFill>
                <a:latin typeface="Monaco" charset="0"/>
              </a:rPr>
              <a:t>img</a:t>
            </a:r>
            <a:r>
              <a:rPr lang="en-US" sz="2400" b="1" dirty="0" err="1">
                <a:solidFill>
                  <a:srgbClr val="000000"/>
                </a:solidFill>
                <a:latin typeface="Monaco" charset="0"/>
              </a:rPr>
              <a:t>.getPixelArray</a:t>
            </a:r>
            <a:r>
              <a:rPr lang="en-US" sz="2400" b="1" dirty="0">
                <a:solidFill>
                  <a:srgbClr val="000000"/>
                </a:solidFill>
                <a:latin typeface="Monaco" charset="0"/>
              </a:rPr>
              <a:t>();</a:t>
            </a:r>
          </a:p>
          <a:p>
            <a:endParaRPr lang="en-US" sz="2400" b="1" dirty="0">
              <a:solidFill>
                <a:srgbClr val="000000"/>
              </a:solidFill>
              <a:latin typeface="Monaco" charset="0"/>
            </a:endParaRPr>
          </a:p>
          <a:p>
            <a:endParaRPr lang="en-US" sz="2400" b="1" dirty="0">
              <a:solidFill>
                <a:srgbClr val="000000"/>
              </a:solidFill>
              <a:latin typeface="Monaco" charset="0"/>
            </a:endParaRPr>
          </a:p>
          <a:p>
            <a:endParaRPr lang="en-US" sz="2400" b="1" dirty="0">
              <a:solidFill>
                <a:srgbClr val="000000"/>
              </a:solidFill>
              <a:latin typeface="Monaco" charset="0"/>
            </a:endParaRPr>
          </a:p>
          <a:p>
            <a:endParaRPr lang="en-US" sz="2400" b="1" dirty="0">
              <a:solidFill>
                <a:srgbClr val="000000"/>
              </a:solidFill>
              <a:latin typeface="Monaco" charset="0"/>
            </a:endParaRPr>
          </a:p>
          <a:p>
            <a:endParaRPr lang="en-US" sz="2400" b="1" dirty="0">
              <a:solidFill>
                <a:srgbClr val="000000"/>
              </a:solidFill>
              <a:latin typeface="Monaco" charset="0"/>
            </a:endParaRPr>
          </a:p>
          <a:p>
            <a:endParaRPr lang="en-US" sz="2400" b="1" dirty="0">
              <a:solidFill>
                <a:srgbClr val="000000"/>
              </a:solidFill>
              <a:latin typeface="Monaco" charset="0"/>
            </a:endParaRPr>
          </a:p>
          <a:p>
            <a:endParaRPr lang="en-US" sz="2400" b="1" dirty="0">
              <a:solidFill>
                <a:srgbClr val="000000"/>
              </a:solidFill>
              <a:latin typeface="Monaco" charset="0"/>
            </a:endParaRPr>
          </a:p>
          <a:p>
            <a:endParaRPr lang="en-US" sz="2400" b="1" dirty="0">
              <a:solidFill>
                <a:srgbClr val="000000"/>
              </a:solidFill>
              <a:latin typeface="Monaco" charset="0"/>
            </a:endParaRPr>
          </a:p>
          <a:p>
            <a:endParaRPr lang="en-US" sz="2400" b="1" dirty="0">
              <a:solidFill>
                <a:srgbClr val="000000"/>
              </a:solidFill>
              <a:latin typeface="Monaco" charset="0"/>
            </a:endParaRPr>
          </a:p>
          <a:p>
            <a:endParaRPr lang="en-US" sz="2400" b="1" dirty="0">
              <a:solidFill>
                <a:srgbClr val="000000"/>
              </a:solidFill>
              <a:latin typeface="Monaco" charset="0"/>
            </a:endParaRPr>
          </a:p>
          <a:p>
            <a:endParaRPr lang="en-US" sz="2400" b="1" dirty="0">
              <a:solidFill>
                <a:srgbClr val="000000"/>
              </a:solidFill>
              <a:latin typeface="Monaco" charset="0"/>
            </a:endParaRPr>
          </a:p>
          <a:p>
            <a:endParaRPr lang="en-US" sz="2400" b="1" dirty="0">
              <a:solidFill>
                <a:srgbClr val="000000"/>
              </a:solidFill>
              <a:latin typeface="Monaco" charset="0"/>
            </a:endParaRPr>
          </a:p>
          <a:p>
            <a:endParaRPr lang="en-US" sz="2400" b="1" dirty="0">
              <a:solidFill>
                <a:srgbClr val="000000"/>
              </a:solidFill>
              <a:latin typeface="Monaco" charset="0"/>
            </a:endParaRPr>
          </a:p>
          <a:p>
            <a:r>
              <a:rPr lang="en-US" sz="2400" b="1" dirty="0" err="1">
                <a:solidFill>
                  <a:srgbClr val="000000"/>
                </a:solidFill>
                <a:latin typeface="Monaco" charset="0"/>
              </a:rPr>
              <a:t>GImage</a:t>
            </a:r>
            <a:r>
              <a:rPr lang="en-US" sz="2400" b="1" dirty="0">
                <a:solidFill>
                  <a:srgbClr val="000000"/>
                </a:solidFill>
                <a:latin typeface="Monaco" charset="0"/>
              </a:rPr>
              <a:t> copy = </a:t>
            </a:r>
            <a:r>
              <a:rPr lang="en-US" sz="2400" b="1" dirty="0">
                <a:solidFill>
                  <a:srgbClr val="7F0055"/>
                </a:solidFill>
                <a:latin typeface="Monaco" charset="0"/>
              </a:rPr>
              <a:t>new</a:t>
            </a:r>
            <a:r>
              <a:rPr lang="en-US" sz="2400" b="1" dirty="0">
                <a:solidFill>
                  <a:srgbClr val="000000"/>
                </a:solidFill>
                <a:latin typeface="Monaco" charset="0"/>
              </a:rPr>
              <a:t> </a:t>
            </a:r>
            <a:r>
              <a:rPr lang="en-US" sz="2400" b="1" dirty="0" err="1">
                <a:solidFill>
                  <a:srgbClr val="000000"/>
                </a:solidFill>
                <a:latin typeface="Monaco" charset="0"/>
              </a:rPr>
              <a:t>Gimage</a:t>
            </a:r>
            <a:r>
              <a:rPr lang="en-US" sz="2400" b="1" dirty="0">
                <a:solidFill>
                  <a:srgbClr val="000000"/>
                </a:solidFill>
                <a:latin typeface="Monaco" charset="0"/>
              </a:rPr>
              <a:t>(pixels);</a:t>
            </a:r>
          </a:p>
          <a:p>
            <a:endParaRPr lang="en-US" sz="2400" dirty="0">
              <a:solidFill>
                <a:srgbClr val="000000"/>
              </a:solidFill>
              <a:latin typeface="Monaco" charset="0"/>
            </a:endParaRPr>
          </a:p>
          <a:p>
            <a:r>
              <a:rPr lang="en-US" sz="2400" dirty="0">
                <a:solidFill>
                  <a:srgbClr val="000000"/>
                </a:solidFill>
                <a:latin typeface="Monaco" charset="0"/>
              </a:rPr>
              <a:t>		</a:t>
            </a:r>
            <a:endParaRPr lang="en-US" sz="2400" dirty="0"/>
          </a:p>
        </p:txBody>
      </p:sp>
      <p:sp>
        <p:nvSpPr>
          <p:cNvPr id="3" name="TextBox 2"/>
          <p:cNvSpPr txBox="1"/>
          <p:nvPr/>
        </p:nvSpPr>
        <p:spPr>
          <a:xfrm rot="20784946">
            <a:off x="6499006" y="3758979"/>
            <a:ext cx="3200399" cy="1122808"/>
          </a:xfrm>
          <a:prstGeom prst="rect">
            <a:avLst/>
          </a:prstGeom>
          <a:noFill/>
        </p:spPr>
        <p:txBody>
          <a:bodyPr wrap="square" rtlCol="0">
            <a:spAutoFit/>
          </a:bodyPr>
          <a:lstStyle/>
          <a:p>
            <a:pPr algn="ctr"/>
            <a:r>
              <a:rPr lang="en-US" sz="2400" dirty="0">
                <a:solidFill>
                  <a:srgbClr val="0432FF"/>
                </a:solidFill>
                <a:latin typeface="Chalkboard" charset="0"/>
                <a:ea typeface="Chalkboard" charset="0"/>
                <a:cs typeface="Chalkboard" charset="0"/>
              </a:rPr>
              <a:t>Gives you the image as a matrix of </a:t>
            </a:r>
            <a:r>
              <a:rPr lang="en-US" sz="2400" dirty="0" err="1">
                <a:solidFill>
                  <a:srgbClr val="0432FF"/>
                </a:solidFill>
                <a:latin typeface="Chalkboard" charset="0"/>
                <a:ea typeface="Chalkboard" charset="0"/>
                <a:cs typeface="Chalkboard" charset="0"/>
              </a:rPr>
              <a:t>ints</a:t>
            </a:r>
            <a:r>
              <a:rPr lang="en-US" sz="2400" dirty="0">
                <a:solidFill>
                  <a:srgbClr val="0432FF"/>
                </a:solidFill>
                <a:latin typeface="Chalkboard" charset="0"/>
                <a:ea typeface="Chalkboard" charset="0"/>
                <a:cs typeface="Chalkboard" charset="0"/>
              </a:rPr>
              <a:t> (which you can edit)</a:t>
            </a:r>
          </a:p>
        </p:txBody>
      </p:sp>
      <p:sp>
        <p:nvSpPr>
          <p:cNvPr id="6" name="Freeform 5"/>
          <p:cNvSpPr/>
          <p:nvPr/>
        </p:nvSpPr>
        <p:spPr>
          <a:xfrm>
            <a:off x="6869112" y="2179637"/>
            <a:ext cx="1143247" cy="1590357"/>
          </a:xfrm>
          <a:custGeom>
            <a:avLst/>
            <a:gdLst>
              <a:gd name="connsiteX0" fmla="*/ 1143247 w 1143247"/>
              <a:gd name="connsiteY0" fmla="*/ 1590357 h 1590357"/>
              <a:gd name="connsiteX1" fmla="*/ 1114672 w 1143247"/>
              <a:gd name="connsiteY1" fmla="*/ 1476057 h 1590357"/>
              <a:gd name="connsiteX2" fmla="*/ 1057522 w 1143247"/>
              <a:gd name="connsiteY2" fmla="*/ 1361757 h 1590357"/>
              <a:gd name="connsiteX3" fmla="*/ 1014659 w 1143247"/>
              <a:gd name="connsiteY3" fmla="*/ 1276032 h 1590357"/>
              <a:gd name="connsiteX4" fmla="*/ 357434 w 1143247"/>
              <a:gd name="connsiteY4" fmla="*/ 718819 h 1590357"/>
              <a:gd name="connsiteX5" fmla="*/ 243134 w 1143247"/>
              <a:gd name="connsiteY5" fmla="*/ 590232 h 1590357"/>
              <a:gd name="connsiteX6" fmla="*/ 185984 w 1143247"/>
              <a:gd name="connsiteY6" fmla="*/ 475932 h 1590357"/>
              <a:gd name="connsiteX7" fmla="*/ 171697 w 1143247"/>
              <a:gd name="connsiteY7" fmla="*/ 390207 h 1590357"/>
              <a:gd name="connsiteX8" fmla="*/ 185984 w 1143247"/>
              <a:gd name="connsiteY8" fmla="*/ 4444 h 1590357"/>
              <a:gd name="connsiteX9" fmla="*/ 157409 w 1143247"/>
              <a:gd name="connsiteY9" fmla="*/ 61594 h 1590357"/>
              <a:gd name="connsiteX10" fmla="*/ 114547 w 1143247"/>
              <a:gd name="connsiteY10" fmla="*/ 104457 h 1590357"/>
              <a:gd name="connsiteX11" fmla="*/ 57397 w 1143247"/>
              <a:gd name="connsiteY11" fmla="*/ 190182 h 1590357"/>
              <a:gd name="connsiteX12" fmla="*/ 28822 w 1143247"/>
              <a:gd name="connsiteY12" fmla="*/ 233044 h 1590357"/>
              <a:gd name="connsiteX13" fmla="*/ 14534 w 1143247"/>
              <a:gd name="connsiteY13" fmla="*/ 275907 h 1590357"/>
              <a:gd name="connsiteX14" fmla="*/ 14534 w 1143247"/>
              <a:gd name="connsiteY14" fmla="*/ 175894 h 1590357"/>
              <a:gd name="connsiteX15" fmla="*/ 28822 w 1143247"/>
              <a:gd name="connsiteY15" fmla="*/ 133032 h 1590357"/>
              <a:gd name="connsiteX16" fmla="*/ 71684 w 1143247"/>
              <a:gd name="connsiteY16" fmla="*/ 104457 h 1590357"/>
              <a:gd name="connsiteX17" fmla="*/ 100259 w 1143247"/>
              <a:gd name="connsiteY17" fmla="*/ 61594 h 1590357"/>
              <a:gd name="connsiteX18" fmla="*/ 185984 w 1143247"/>
              <a:gd name="connsiteY18" fmla="*/ 4444 h 1590357"/>
              <a:gd name="connsiteX19" fmla="*/ 285997 w 1143247"/>
              <a:gd name="connsiteY19" fmla="*/ 33019 h 1590357"/>
              <a:gd name="connsiteX20" fmla="*/ 328859 w 1143247"/>
              <a:gd name="connsiteY20" fmla="*/ 75882 h 1590357"/>
              <a:gd name="connsiteX21" fmla="*/ 400297 w 1143247"/>
              <a:gd name="connsiteY21" fmla="*/ 133032 h 1590357"/>
              <a:gd name="connsiteX22" fmla="*/ 486022 w 1143247"/>
              <a:gd name="connsiteY22" fmla="*/ 218757 h 1590357"/>
              <a:gd name="connsiteX23" fmla="*/ 528884 w 1143247"/>
              <a:gd name="connsiteY23" fmla="*/ 247332 h 159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247" h="1590357">
                <a:moveTo>
                  <a:pt x="1143247" y="1590357"/>
                </a:moveTo>
                <a:cubicBezTo>
                  <a:pt x="1136127" y="1554757"/>
                  <a:pt x="1130361" y="1510574"/>
                  <a:pt x="1114672" y="1476057"/>
                </a:cubicBezTo>
                <a:cubicBezTo>
                  <a:pt x="1097045" y="1437278"/>
                  <a:pt x="1070993" y="1402168"/>
                  <a:pt x="1057522" y="1361757"/>
                </a:cubicBezTo>
                <a:cubicBezTo>
                  <a:pt x="1047330" y="1331183"/>
                  <a:pt x="1040727" y="1298841"/>
                  <a:pt x="1014659" y="1276032"/>
                </a:cubicBezTo>
                <a:cubicBezTo>
                  <a:pt x="798508" y="1086900"/>
                  <a:pt x="572101" y="909634"/>
                  <a:pt x="357434" y="718819"/>
                </a:cubicBezTo>
                <a:cubicBezTo>
                  <a:pt x="314572" y="680719"/>
                  <a:pt x="276206" y="637083"/>
                  <a:pt x="243134" y="590232"/>
                </a:cubicBezTo>
                <a:cubicBezTo>
                  <a:pt x="218569" y="555432"/>
                  <a:pt x="205034" y="514032"/>
                  <a:pt x="185984" y="475932"/>
                </a:cubicBezTo>
                <a:cubicBezTo>
                  <a:pt x="181222" y="447357"/>
                  <a:pt x="171697" y="419176"/>
                  <a:pt x="171697" y="390207"/>
                </a:cubicBezTo>
                <a:cubicBezTo>
                  <a:pt x="171697" y="261531"/>
                  <a:pt x="191574" y="132998"/>
                  <a:pt x="185984" y="4444"/>
                </a:cubicBezTo>
                <a:cubicBezTo>
                  <a:pt x="185059" y="-16834"/>
                  <a:pt x="169788" y="44263"/>
                  <a:pt x="157409" y="61594"/>
                </a:cubicBezTo>
                <a:cubicBezTo>
                  <a:pt x="145665" y="78036"/>
                  <a:pt x="126952" y="88508"/>
                  <a:pt x="114547" y="104457"/>
                </a:cubicBezTo>
                <a:cubicBezTo>
                  <a:pt x="93463" y="131566"/>
                  <a:pt x="76447" y="161607"/>
                  <a:pt x="57397" y="190182"/>
                </a:cubicBezTo>
                <a:cubicBezTo>
                  <a:pt x="47872" y="204469"/>
                  <a:pt x="34252" y="216754"/>
                  <a:pt x="28822" y="233044"/>
                </a:cubicBezTo>
                <a:lnTo>
                  <a:pt x="14534" y="275907"/>
                </a:lnTo>
                <a:cubicBezTo>
                  <a:pt x="-4904" y="217592"/>
                  <a:pt x="-4786" y="243513"/>
                  <a:pt x="14534" y="175894"/>
                </a:cubicBezTo>
                <a:cubicBezTo>
                  <a:pt x="18671" y="161413"/>
                  <a:pt x="19414" y="144792"/>
                  <a:pt x="28822" y="133032"/>
                </a:cubicBezTo>
                <a:cubicBezTo>
                  <a:pt x="39549" y="119624"/>
                  <a:pt x="57397" y="113982"/>
                  <a:pt x="71684" y="104457"/>
                </a:cubicBezTo>
                <a:cubicBezTo>
                  <a:pt x="81209" y="90169"/>
                  <a:pt x="87336" y="72902"/>
                  <a:pt x="100259" y="61594"/>
                </a:cubicBezTo>
                <a:cubicBezTo>
                  <a:pt x="126105" y="38979"/>
                  <a:pt x="185984" y="4444"/>
                  <a:pt x="185984" y="4444"/>
                </a:cubicBezTo>
                <a:cubicBezTo>
                  <a:pt x="193600" y="6348"/>
                  <a:pt x="273702" y="24822"/>
                  <a:pt x="285997" y="33019"/>
                </a:cubicBezTo>
                <a:cubicBezTo>
                  <a:pt x="302809" y="44227"/>
                  <a:pt x="313653" y="62576"/>
                  <a:pt x="328859" y="75882"/>
                </a:cubicBezTo>
                <a:cubicBezTo>
                  <a:pt x="351809" y="95963"/>
                  <a:pt x="377732" y="112519"/>
                  <a:pt x="400297" y="133032"/>
                </a:cubicBezTo>
                <a:cubicBezTo>
                  <a:pt x="430199" y="160215"/>
                  <a:pt x="452398" y="196341"/>
                  <a:pt x="486022" y="218757"/>
                </a:cubicBezTo>
                <a:lnTo>
                  <a:pt x="528884" y="247332"/>
                </a:ln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Images </a:t>
            </a:r>
            <a:r>
              <a:rPr lang="en-US" sz="4409" b="1">
                <a:solidFill>
                  <a:schemeClr val="tx1"/>
                </a:solidFill>
                <a:latin typeface="Century Gothic"/>
                <a:cs typeface="Century Gothic"/>
              </a:rPr>
              <a:t>are Matrices!</a:t>
            </a:r>
            <a:endParaRPr lang="en-US" sz="4409" b="1" dirty="0">
              <a:solidFill>
                <a:schemeClr val="tx1"/>
              </a:solidFill>
              <a:latin typeface="Century Gothic"/>
              <a:cs typeface="Century Gothic"/>
            </a:endParaRPr>
          </a:p>
        </p:txBody>
      </p:sp>
      <p:sp>
        <p:nvSpPr>
          <p:cNvPr id="8" name="TextBox 7">
            <a:extLst>
              <a:ext uri="{FF2B5EF4-FFF2-40B4-BE49-F238E27FC236}">
                <a16:creationId xmlns:a16="http://schemas.microsoft.com/office/drawing/2014/main" id="{1BED8F24-A960-B147-94D0-9F52390C6553}"/>
              </a:ext>
            </a:extLst>
          </p:cNvPr>
          <p:cNvSpPr txBox="1"/>
          <p:nvPr/>
        </p:nvSpPr>
        <p:spPr>
          <a:xfrm rot="20784946">
            <a:off x="1469807" y="4139978"/>
            <a:ext cx="3200399" cy="1122808"/>
          </a:xfrm>
          <a:prstGeom prst="rect">
            <a:avLst/>
          </a:prstGeom>
          <a:noFill/>
        </p:spPr>
        <p:txBody>
          <a:bodyPr wrap="square" rtlCol="0">
            <a:spAutoFit/>
          </a:bodyPr>
          <a:lstStyle/>
          <a:p>
            <a:pPr algn="ctr"/>
            <a:r>
              <a:rPr lang="en-US" sz="2400" dirty="0">
                <a:solidFill>
                  <a:srgbClr val="0432FF"/>
                </a:solidFill>
                <a:latin typeface="Chalkboard" charset="0"/>
                <a:ea typeface="Chalkboard" charset="0"/>
                <a:cs typeface="Chalkboard" charset="0"/>
              </a:rPr>
              <a:t>Creates an image from a matrix of pixels</a:t>
            </a:r>
          </a:p>
        </p:txBody>
      </p:sp>
      <p:sp>
        <p:nvSpPr>
          <p:cNvPr id="4" name="Freeform 3">
            <a:extLst>
              <a:ext uri="{FF2B5EF4-FFF2-40B4-BE49-F238E27FC236}">
                <a16:creationId xmlns:a16="http://schemas.microsoft.com/office/drawing/2014/main" id="{BA1C859F-D22A-AF4D-8944-201FD032349D}"/>
              </a:ext>
            </a:extLst>
          </p:cNvPr>
          <p:cNvSpPr/>
          <p:nvPr/>
        </p:nvSpPr>
        <p:spPr>
          <a:xfrm>
            <a:off x="3592512" y="5380037"/>
            <a:ext cx="2143125" cy="916180"/>
          </a:xfrm>
          <a:custGeom>
            <a:avLst/>
            <a:gdLst>
              <a:gd name="connsiteX0" fmla="*/ 0 w 2143125"/>
              <a:gd name="connsiteY0" fmla="*/ 0 h 916180"/>
              <a:gd name="connsiteX1" fmla="*/ 114300 w 2143125"/>
              <a:gd name="connsiteY1" fmla="*/ 71437 h 916180"/>
              <a:gd name="connsiteX2" fmla="*/ 142875 w 2143125"/>
              <a:gd name="connsiteY2" fmla="*/ 114300 h 916180"/>
              <a:gd name="connsiteX3" fmla="*/ 242887 w 2143125"/>
              <a:gd name="connsiteY3" fmla="*/ 200025 h 916180"/>
              <a:gd name="connsiteX4" fmla="*/ 314325 w 2143125"/>
              <a:gd name="connsiteY4" fmla="*/ 228600 h 916180"/>
              <a:gd name="connsiteX5" fmla="*/ 357187 w 2143125"/>
              <a:gd name="connsiteY5" fmla="*/ 257175 h 916180"/>
              <a:gd name="connsiteX6" fmla="*/ 457200 w 2143125"/>
              <a:gd name="connsiteY6" fmla="*/ 285750 h 916180"/>
              <a:gd name="connsiteX7" fmla="*/ 542925 w 2143125"/>
              <a:gd name="connsiteY7" fmla="*/ 314325 h 916180"/>
              <a:gd name="connsiteX8" fmla="*/ 685800 w 2143125"/>
              <a:gd name="connsiteY8" fmla="*/ 342900 h 916180"/>
              <a:gd name="connsiteX9" fmla="*/ 1385887 w 2143125"/>
              <a:gd name="connsiteY9" fmla="*/ 385762 h 916180"/>
              <a:gd name="connsiteX10" fmla="*/ 1671637 w 2143125"/>
              <a:gd name="connsiteY10" fmla="*/ 428625 h 916180"/>
              <a:gd name="connsiteX11" fmla="*/ 1757362 w 2143125"/>
              <a:gd name="connsiteY11" fmla="*/ 457200 h 916180"/>
              <a:gd name="connsiteX12" fmla="*/ 1800225 w 2143125"/>
              <a:gd name="connsiteY12" fmla="*/ 485775 h 916180"/>
              <a:gd name="connsiteX13" fmla="*/ 1828800 w 2143125"/>
              <a:gd name="connsiteY13" fmla="*/ 528637 h 916180"/>
              <a:gd name="connsiteX14" fmla="*/ 1871662 w 2143125"/>
              <a:gd name="connsiteY14" fmla="*/ 571500 h 916180"/>
              <a:gd name="connsiteX15" fmla="*/ 1885950 w 2143125"/>
              <a:gd name="connsiteY15" fmla="*/ 614362 h 916180"/>
              <a:gd name="connsiteX16" fmla="*/ 1928812 w 2143125"/>
              <a:gd name="connsiteY16" fmla="*/ 671512 h 916180"/>
              <a:gd name="connsiteX17" fmla="*/ 2000250 w 2143125"/>
              <a:gd name="connsiteY17" fmla="*/ 800100 h 916180"/>
              <a:gd name="connsiteX18" fmla="*/ 2043112 w 2143125"/>
              <a:gd name="connsiteY18" fmla="*/ 828675 h 916180"/>
              <a:gd name="connsiteX19" fmla="*/ 2071687 w 2143125"/>
              <a:gd name="connsiteY19" fmla="*/ 871537 h 916180"/>
              <a:gd name="connsiteX20" fmla="*/ 2085975 w 2143125"/>
              <a:gd name="connsiteY20" fmla="*/ 914400 h 916180"/>
              <a:gd name="connsiteX21" fmla="*/ 2100262 w 2143125"/>
              <a:gd name="connsiteY21" fmla="*/ 842962 h 916180"/>
              <a:gd name="connsiteX22" fmla="*/ 2114550 w 2143125"/>
              <a:gd name="connsiteY22" fmla="*/ 785812 h 916180"/>
              <a:gd name="connsiteX23" fmla="*/ 2128837 w 2143125"/>
              <a:gd name="connsiteY23" fmla="*/ 714375 h 916180"/>
              <a:gd name="connsiteX24" fmla="*/ 2143125 w 2143125"/>
              <a:gd name="connsiteY24" fmla="*/ 657225 h 916180"/>
              <a:gd name="connsiteX25" fmla="*/ 2128837 w 2143125"/>
              <a:gd name="connsiteY25" fmla="*/ 700087 h 916180"/>
              <a:gd name="connsiteX26" fmla="*/ 2071687 w 2143125"/>
              <a:gd name="connsiteY26" fmla="*/ 814387 h 916180"/>
              <a:gd name="connsiteX27" fmla="*/ 2057400 w 2143125"/>
              <a:gd name="connsiteY27" fmla="*/ 857250 h 916180"/>
              <a:gd name="connsiteX28" fmla="*/ 2028825 w 2143125"/>
              <a:gd name="connsiteY28" fmla="*/ 900112 h 916180"/>
              <a:gd name="connsiteX29" fmla="*/ 1985962 w 2143125"/>
              <a:gd name="connsiteY29" fmla="*/ 914400 h 916180"/>
              <a:gd name="connsiteX30" fmla="*/ 1843087 w 2143125"/>
              <a:gd name="connsiteY30" fmla="*/ 871537 h 916180"/>
              <a:gd name="connsiteX31" fmla="*/ 1800225 w 2143125"/>
              <a:gd name="connsiteY31" fmla="*/ 842962 h 916180"/>
              <a:gd name="connsiteX32" fmla="*/ 1757362 w 2143125"/>
              <a:gd name="connsiteY32" fmla="*/ 828675 h 916180"/>
              <a:gd name="connsiteX33" fmla="*/ 1700212 w 2143125"/>
              <a:gd name="connsiteY33" fmla="*/ 785812 h 91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3125" h="916180">
                <a:moveTo>
                  <a:pt x="0" y="0"/>
                </a:moveTo>
                <a:cubicBezTo>
                  <a:pt x="38100" y="23812"/>
                  <a:pt x="79216" y="43370"/>
                  <a:pt x="114300" y="71437"/>
                </a:cubicBezTo>
                <a:cubicBezTo>
                  <a:pt x="127709" y="82164"/>
                  <a:pt x="131882" y="101108"/>
                  <a:pt x="142875" y="114300"/>
                </a:cubicBezTo>
                <a:cubicBezTo>
                  <a:pt x="165277" y="141182"/>
                  <a:pt x="213530" y="183716"/>
                  <a:pt x="242887" y="200025"/>
                </a:cubicBezTo>
                <a:cubicBezTo>
                  <a:pt x="265306" y="212480"/>
                  <a:pt x="291386" y="217130"/>
                  <a:pt x="314325" y="228600"/>
                </a:cubicBezTo>
                <a:cubicBezTo>
                  <a:pt x="329683" y="236279"/>
                  <a:pt x="341828" y="249496"/>
                  <a:pt x="357187" y="257175"/>
                </a:cubicBezTo>
                <a:cubicBezTo>
                  <a:pt x="381189" y="269176"/>
                  <a:pt x="434320" y="278886"/>
                  <a:pt x="457200" y="285750"/>
                </a:cubicBezTo>
                <a:cubicBezTo>
                  <a:pt x="486050" y="294405"/>
                  <a:pt x="513704" y="307020"/>
                  <a:pt x="542925" y="314325"/>
                </a:cubicBezTo>
                <a:cubicBezTo>
                  <a:pt x="590682" y="326264"/>
                  <a:pt x="636025" y="339213"/>
                  <a:pt x="685800" y="342900"/>
                </a:cubicBezTo>
                <a:cubicBezTo>
                  <a:pt x="1149157" y="377223"/>
                  <a:pt x="846201" y="331792"/>
                  <a:pt x="1385887" y="385762"/>
                </a:cubicBezTo>
                <a:cubicBezTo>
                  <a:pt x="1481489" y="395323"/>
                  <a:pt x="1578945" y="400817"/>
                  <a:pt x="1671637" y="428625"/>
                </a:cubicBezTo>
                <a:cubicBezTo>
                  <a:pt x="1700487" y="437280"/>
                  <a:pt x="1732300" y="440492"/>
                  <a:pt x="1757362" y="457200"/>
                </a:cubicBezTo>
                <a:lnTo>
                  <a:pt x="1800225" y="485775"/>
                </a:lnTo>
                <a:cubicBezTo>
                  <a:pt x="1809750" y="500062"/>
                  <a:pt x="1817807" y="515446"/>
                  <a:pt x="1828800" y="528637"/>
                </a:cubicBezTo>
                <a:cubicBezTo>
                  <a:pt x="1841735" y="544159"/>
                  <a:pt x="1860454" y="554688"/>
                  <a:pt x="1871662" y="571500"/>
                </a:cubicBezTo>
                <a:cubicBezTo>
                  <a:pt x="1880016" y="584031"/>
                  <a:pt x="1878478" y="601286"/>
                  <a:pt x="1885950" y="614362"/>
                </a:cubicBezTo>
                <a:cubicBezTo>
                  <a:pt x="1897764" y="635037"/>
                  <a:pt x="1914525" y="652462"/>
                  <a:pt x="1928812" y="671512"/>
                </a:cubicBezTo>
                <a:cubicBezTo>
                  <a:pt x="1943701" y="716178"/>
                  <a:pt x="1958141" y="772027"/>
                  <a:pt x="2000250" y="800100"/>
                </a:cubicBezTo>
                <a:lnTo>
                  <a:pt x="2043112" y="828675"/>
                </a:lnTo>
                <a:cubicBezTo>
                  <a:pt x="2052637" y="842962"/>
                  <a:pt x="2064008" y="856179"/>
                  <a:pt x="2071687" y="871537"/>
                </a:cubicBezTo>
                <a:cubicBezTo>
                  <a:pt x="2078422" y="885008"/>
                  <a:pt x="2075326" y="925049"/>
                  <a:pt x="2085975" y="914400"/>
                </a:cubicBezTo>
                <a:cubicBezTo>
                  <a:pt x="2103147" y="897228"/>
                  <a:pt x="2094994" y="866668"/>
                  <a:pt x="2100262" y="842962"/>
                </a:cubicBezTo>
                <a:cubicBezTo>
                  <a:pt x="2104522" y="823793"/>
                  <a:pt x="2110290" y="804981"/>
                  <a:pt x="2114550" y="785812"/>
                </a:cubicBezTo>
                <a:cubicBezTo>
                  <a:pt x="2119818" y="762106"/>
                  <a:pt x="2123569" y="738081"/>
                  <a:pt x="2128837" y="714375"/>
                </a:cubicBezTo>
                <a:cubicBezTo>
                  <a:pt x="2133097" y="695206"/>
                  <a:pt x="2143125" y="676861"/>
                  <a:pt x="2143125" y="657225"/>
                </a:cubicBezTo>
                <a:cubicBezTo>
                  <a:pt x="2143125" y="642165"/>
                  <a:pt x="2135069" y="686377"/>
                  <a:pt x="2128837" y="700087"/>
                </a:cubicBezTo>
                <a:cubicBezTo>
                  <a:pt x="2111210" y="738866"/>
                  <a:pt x="2085157" y="773976"/>
                  <a:pt x="2071687" y="814387"/>
                </a:cubicBezTo>
                <a:cubicBezTo>
                  <a:pt x="2066925" y="828675"/>
                  <a:pt x="2064135" y="843779"/>
                  <a:pt x="2057400" y="857250"/>
                </a:cubicBezTo>
                <a:cubicBezTo>
                  <a:pt x="2049721" y="872609"/>
                  <a:pt x="2042234" y="889385"/>
                  <a:pt x="2028825" y="900112"/>
                </a:cubicBezTo>
                <a:cubicBezTo>
                  <a:pt x="2017065" y="909520"/>
                  <a:pt x="2000250" y="909637"/>
                  <a:pt x="1985962" y="914400"/>
                </a:cubicBezTo>
                <a:cubicBezTo>
                  <a:pt x="1881608" y="879615"/>
                  <a:pt x="1929458" y="893131"/>
                  <a:pt x="1843087" y="871537"/>
                </a:cubicBezTo>
                <a:cubicBezTo>
                  <a:pt x="1828800" y="862012"/>
                  <a:pt x="1815584" y="850641"/>
                  <a:pt x="1800225" y="842962"/>
                </a:cubicBezTo>
                <a:cubicBezTo>
                  <a:pt x="1786754" y="836227"/>
                  <a:pt x="1770833" y="835410"/>
                  <a:pt x="1757362" y="828675"/>
                </a:cubicBezTo>
                <a:cubicBezTo>
                  <a:pt x="1725052" y="812520"/>
                  <a:pt x="1720305" y="805905"/>
                  <a:pt x="1700212" y="785812"/>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773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marL="742950" indent="-742950" algn="ctr">
              <a:buAutoNum type="arabicPeriod"/>
            </a:pPr>
            <a:endParaRPr lang="en-US" sz="4000" dirty="0">
              <a:solidFill>
                <a:schemeClr val="bg1"/>
              </a:solidFill>
              <a:latin typeface="Courier"/>
              <a:cs typeface="Courier"/>
            </a:endParaRPr>
          </a:p>
        </p:txBody>
      </p:sp>
      <p:sp>
        <p:nvSpPr>
          <p:cNvPr id="96258" name="TextBox 1"/>
          <p:cNvSpPr txBox="1">
            <a:spLocks noChangeArrowheads="1"/>
          </p:cNvSpPr>
          <p:nvPr/>
        </p:nvSpPr>
        <p:spPr bwMode="auto">
          <a:xfrm>
            <a:off x="-141288" y="3246437"/>
            <a:ext cx="1066754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742950" marR="0" lvl="0" indent="-742950" algn="ctr" defTabSz="914400" eaLnBrk="1" fontAlgn="auto" latinLnBrk="0" hangingPunct="1">
              <a:lnSpc>
                <a:spcPct val="100000"/>
              </a:lnSpc>
              <a:spcBef>
                <a:spcPts val="0"/>
              </a:spcBef>
              <a:spcAft>
                <a:spcPts val="0"/>
              </a:spcAft>
              <a:buClrTx/>
              <a:buSzTx/>
              <a:buFontTx/>
              <a:buNone/>
              <a:tabLst/>
              <a:defRPr/>
            </a:pPr>
            <a:r>
              <a:rPr lang="en-US" sz="4000" dirty="0">
                <a:solidFill>
                  <a:schemeClr val="bg1"/>
                </a:solidFill>
                <a:latin typeface="Courier"/>
                <a:cs typeface="Courier"/>
              </a:rPr>
              <a:t>Part two: </a:t>
            </a:r>
            <a:r>
              <a:rPr lang="en-US" sz="4000" dirty="0" err="1">
                <a:solidFill>
                  <a:schemeClr val="bg1"/>
                </a:solidFill>
                <a:latin typeface="Courier"/>
                <a:cs typeface="Courier"/>
              </a:rPr>
              <a:t>Surat</a:t>
            </a:r>
            <a:r>
              <a:rPr lang="en-US" sz="4000" dirty="0">
                <a:solidFill>
                  <a:schemeClr val="bg1"/>
                </a:solidFill>
                <a:latin typeface="Courier"/>
                <a:cs typeface="Courier"/>
              </a:rPr>
              <a:t> meets Instagram</a:t>
            </a:r>
          </a:p>
        </p:txBody>
      </p:sp>
    </p:spTree>
    <p:extLst>
      <p:ext uri="{BB962C8B-B14F-4D97-AF65-F5344CB8AC3E}">
        <p14:creationId xmlns:p14="http://schemas.microsoft.com/office/powerpoint/2010/main" val="34873330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712" y="1189037"/>
            <a:ext cx="6027420" cy="4681491"/>
          </a:xfrm>
          <a:prstGeom prst="rect">
            <a:avLst/>
          </a:prstGeom>
        </p:spPr>
      </p:pic>
      <p:pic>
        <p:nvPicPr>
          <p:cNvPr id="5" name="Picture 4"/>
          <p:cNvPicPr>
            <a:picLocks noChangeAspect="1"/>
          </p:cNvPicPr>
          <p:nvPr/>
        </p:nvPicPr>
        <p:blipFill>
          <a:blip r:embed="rId3"/>
          <a:stretch>
            <a:fillRect/>
          </a:stretch>
        </p:blipFill>
        <p:spPr>
          <a:xfrm>
            <a:off x="6411912" y="960437"/>
            <a:ext cx="3085763" cy="5283200"/>
          </a:xfrm>
          <a:prstGeom prst="rect">
            <a:avLst/>
          </a:prstGeom>
        </p:spPr>
      </p:pic>
      <p:sp>
        <p:nvSpPr>
          <p:cNvPr id="6" name="TextBox 5"/>
          <p:cNvSpPr txBox="1"/>
          <p:nvPr/>
        </p:nvSpPr>
        <p:spPr>
          <a:xfrm>
            <a:off x="2220912" y="7123850"/>
            <a:ext cx="5798382" cy="435825"/>
          </a:xfrm>
          <a:prstGeom prst="rect">
            <a:avLst/>
          </a:prstGeom>
          <a:solidFill>
            <a:srgbClr val="FFFFFF"/>
          </a:solidFill>
        </p:spPr>
        <p:txBody>
          <a:bodyPr wrap="none" rtlCol="0">
            <a:spAutoFit/>
          </a:bodyPr>
          <a:lstStyle/>
          <a:p>
            <a:r>
              <a:rPr lang="en-US" sz="2400" dirty="0"/>
              <a:t>Seurat: French post impressionist painter</a:t>
            </a:r>
          </a:p>
        </p:txBody>
      </p:sp>
    </p:spTree>
    <p:extLst>
      <p:ext uri="{BB962C8B-B14F-4D97-AF65-F5344CB8AC3E}">
        <p14:creationId xmlns:p14="http://schemas.microsoft.com/office/powerpoint/2010/main" val="7025067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Pointillism Filter</a:t>
            </a:r>
          </a:p>
        </p:txBody>
      </p:sp>
      <p:sp>
        <p:nvSpPr>
          <p:cNvPr id="2" name="TextBox 1"/>
          <p:cNvSpPr txBox="1"/>
          <p:nvPr/>
        </p:nvSpPr>
        <p:spPr>
          <a:xfrm>
            <a:off x="1001712" y="2255837"/>
            <a:ext cx="8001000" cy="2496774"/>
          </a:xfrm>
          <a:prstGeom prst="rect">
            <a:avLst/>
          </a:prstGeom>
          <a:noFill/>
        </p:spPr>
        <p:txBody>
          <a:bodyPr wrap="square" rtlCol="0">
            <a:spAutoFit/>
          </a:bodyPr>
          <a:lstStyle/>
          <a:p>
            <a:r>
              <a:rPr lang="en-US" sz="2400" dirty="0">
                <a:latin typeface="Courier" charset="0"/>
                <a:ea typeface="Courier" charset="0"/>
                <a:cs typeface="Courier" charset="0"/>
              </a:rPr>
              <a:t>Repeat many times:</a:t>
            </a:r>
          </a:p>
          <a:p>
            <a:pPr marL="984250" indent="-571500">
              <a:buFont typeface="+mj-lt"/>
              <a:buAutoNum type="arabicPeriod"/>
            </a:pPr>
            <a:r>
              <a:rPr lang="en-US" sz="2400" dirty="0">
                <a:latin typeface="Courier" charset="0"/>
                <a:ea typeface="Courier" charset="0"/>
                <a:cs typeface="Courier" charset="0"/>
              </a:rPr>
              <a:t>Pick a random pixel from an image.</a:t>
            </a:r>
          </a:p>
          <a:p>
            <a:pPr marL="984250" indent="-571500">
              <a:buFont typeface="+mj-lt"/>
              <a:buAutoNum type="arabicPeriod"/>
            </a:pPr>
            <a:r>
              <a:rPr lang="en-US" sz="2400" dirty="0">
                <a:latin typeface="Courier" charset="0"/>
                <a:ea typeface="Courier" charset="0"/>
                <a:cs typeface="Courier" charset="0"/>
              </a:rPr>
              <a:t>Find the pixel’s color</a:t>
            </a:r>
          </a:p>
          <a:p>
            <a:pPr marL="984250" indent="-571500">
              <a:buFont typeface="+mj-lt"/>
              <a:buAutoNum type="arabicPeriod"/>
            </a:pPr>
            <a:r>
              <a:rPr lang="en-US" sz="2400" dirty="0">
                <a:latin typeface="Courier" charset="0"/>
                <a:ea typeface="Courier" charset="0"/>
                <a:cs typeface="Courier" charset="0"/>
              </a:rPr>
              <a:t>”Paint” a rather large brush stroke at a corresponding location, with the color</a:t>
            </a:r>
          </a:p>
          <a:p>
            <a:endParaRPr lang="en-US" sz="2400" dirty="0">
              <a:latin typeface="Courier" charset="0"/>
              <a:ea typeface="Courier" charset="0"/>
              <a:cs typeface="Courier" charset="0"/>
            </a:endParaRPr>
          </a:p>
        </p:txBody>
      </p:sp>
    </p:spTree>
    <p:extLst>
      <p:ext uri="{BB962C8B-B14F-4D97-AF65-F5344CB8AC3E}">
        <p14:creationId xmlns:p14="http://schemas.microsoft.com/office/powerpoint/2010/main" val="210200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blip>
          <a:stretch>
            <a:fillRect/>
          </a:stretch>
        </p:blipFill>
        <p:spPr>
          <a:xfrm>
            <a:off x="1458912" y="350837"/>
            <a:ext cx="7010400" cy="7010400"/>
          </a:xfrm>
          <a:prstGeom prst="rect">
            <a:avLst/>
          </a:prstGeom>
        </p:spPr>
      </p:pic>
    </p:spTree>
    <p:extLst>
      <p:ext uri="{BB962C8B-B14F-4D97-AF65-F5344CB8AC3E}">
        <p14:creationId xmlns:p14="http://schemas.microsoft.com/office/powerpoint/2010/main" val="41191060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20000"/>
          </a:blip>
          <a:stretch>
            <a:fillRect/>
          </a:stretch>
        </p:blipFill>
        <p:spPr>
          <a:xfrm>
            <a:off x="1458912" y="350837"/>
            <a:ext cx="7010400" cy="7010400"/>
          </a:xfrm>
          <a:prstGeom prst="rect">
            <a:avLst/>
          </a:prstGeom>
        </p:spPr>
      </p:pic>
    </p:spTree>
    <p:extLst>
      <p:ext uri="{BB962C8B-B14F-4D97-AF65-F5344CB8AC3E}">
        <p14:creationId xmlns:p14="http://schemas.microsoft.com/office/powerpoint/2010/main" val="3382028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Rectangle 6"/>
          <p:cNvSpPr>
            <a:spLocks noChangeArrowheads="1"/>
          </p:cNvSpPr>
          <p:nvPr/>
        </p:nvSpPr>
        <p:spPr bwMode="auto">
          <a:xfrm>
            <a:off x="336514" y="922265"/>
            <a:ext cx="9407596" cy="582937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100355" name="Text Box 3"/>
          <p:cNvSpPr txBox="1">
            <a:spLocks noChangeArrowheads="1"/>
          </p:cNvSpPr>
          <p:nvPr/>
        </p:nvSpPr>
        <p:spPr bwMode="auto">
          <a:xfrm>
            <a:off x="439761" y="1036637"/>
            <a:ext cx="8943951" cy="5891293"/>
          </a:xfrm>
          <a:prstGeom prst="rect">
            <a:avLst/>
          </a:prstGeom>
          <a:noFill/>
          <a:ln w="9525">
            <a:noFill/>
            <a:miter lim="800000"/>
            <a:headEnd/>
            <a:tailEnd/>
          </a:ln>
          <a:effectLst/>
        </p:spPr>
        <p:txBody>
          <a:bodyPr wrap="square">
            <a:prstTxWarp prst="textNoShape">
              <a:avLst/>
            </a:prstTxWarp>
            <a:spAutoFit/>
          </a:bodyPr>
          <a:lstStyle/>
          <a:p>
            <a:pPr defTabSz="1007943" eaLnBrk="0">
              <a:buClrTx/>
              <a:buSzTx/>
            </a:pPr>
            <a:r>
              <a:rPr sz="1543" b="1" noProof="1">
                <a:solidFill>
                  <a:srgbClr val="000000"/>
                </a:solidFill>
                <a:latin typeface="Courier New" pitchFamily="1" charset="0"/>
              </a:rPr>
              <a:t>import acm.program.*;</a:t>
            </a:r>
          </a:p>
          <a:p>
            <a:pPr defTabSz="1007943" eaLnBrk="0">
              <a:buClrTx/>
              <a:buSzTx/>
            </a:pPr>
            <a:endParaRPr sz="1102"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a:t>
            </a:r>
          </a:p>
          <a:p>
            <a:pPr defTabSz="1007943" eaLnBrk="0">
              <a:buClrTx/>
              <a:buSzTx/>
            </a:pPr>
            <a:r>
              <a:rPr sz="1543" b="1" noProof="1">
                <a:solidFill>
                  <a:srgbClr val="0000FF"/>
                </a:solidFill>
                <a:latin typeface="Courier New" pitchFamily="1" charset="0"/>
              </a:rPr>
              <a:t> * This program creates a table of the letter frequencies in a </a:t>
            </a:r>
          </a:p>
          <a:p>
            <a:pPr defTabSz="1007943" eaLnBrk="0">
              <a:buClrTx/>
              <a:buSzTx/>
            </a:pPr>
            <a:r>
              <a:rPr sz="1543" b="1" noProof="1">
                <a:solidFill>
                  <a:srgbClr val="0000FF"/>
                </a:solidFill>
                <a:latin typeface="Courier New" pitchFamily="1" charset="0"/>
              </a:rPr>
              <a:t> * paragraph of input text terminated by a blank line.</a:t>
            </a:r>
          </a:p>
          <a:p>
            <a:pPr defTabSz="1007943" eaLnBrk="0">
              <a:buClrTx/>
              <a:buSzTx/>
            </a:pPr>
            <a:r>
              <a:rPr sz="1543" b="1" noProof="1">
                <a:solidFill>
                  <a:srgbClr val="0000FF"/>
                </a:solidFill>
                <a:latin typeface="Courier New" pitchFamily="1" charset="0"/>
              </a:rPr>
              <a:t> */</a:t>
            </a:r>
          </a:p>
          <a:p>
            <a:pPr defTabSz="1007943" eaLnBrk="0">
              <a:buClrTx/>
              <a:buSzTx/>
            </a:pPr>
            <a:r>
              <a:rPr sz="1543" b="1" noProof="1">
                <a:solidFill>
                  <a:srgbClr val="000000"/>
                </a:solidFill>
                <a:latin typeface="Courier New" pitchFamily="1" charset="0"/>
              </a:rPr>
              <a:t>public class CountLetterFrequencies extends ConsoleProgram {</a:t>
            </a:r>
          </a:p>
          <a:p>
            <a:pPr defTabSz="1007943" eaLnBrk="0">
              <a:buClrTx/>
              <a:buSzTx/>
            </a:pPr>
            <a:endParaRPr lang="en-US" sz="772" b="1" noProof="1">
              <a:solidFill>
                <a:srgbClr val="000000"/>
              </a:solidFill>
              <a:latin typeface="Courier New" pitchFamily="1" charset="0"/>
            </a:endParaRPr>
          </a:p>
          <a:p>
            <a:pPr defTabSz="1007943" eaLnBrk="0">
              <a:buClrTx/>
              <a:buSzTx/>
            </a:pPr>
            <a:endParaRPr lang="en-US" sz="772" b="1" noProof="1">
              <a:solidFill>
                <a:srgbClr val="000000"/>
              </a:solidFill>
              <a:latin typeface="Courier New" pitchFamily="1" charset="0"/>
            </a:endParaRPr>
          </a:p>
          <a:p>
            <a:pPr defTabSz="1007943" eaLnBrk="0">
              <a:buClrTx/>
              <a:buSzTx/>
            </a:pPr>
            <a:endParaRPr sz="772" b="1" noProof="1">
              <a:solidFill>
                <a:srgbClr val="000000"/>
              </a:solidFill>
              <a:latin typeface="Courier New" pitchFamily="1" charset="0"/>
            </a:endParaRPr>
          </a:p>
          <a:p>
            <a:pPr defTabSz="1007943" eaLnBrk="0">
              <a:buClrTx/>
              <a:buSzTx/>
            </a:pPr>
            <a:r>
              <a:rPr sz="1543" b="1" noProof="1">
                <a:solidFill>
                  <a:srgbClr val="000000"/>
                </a:solidFill>
                <a:latin typeface="Courier New" pitchFamily="1" charset="0"/>
              </a:rPr>
              <a:t>   public void run() {</a:t>
            </a:r>
          </a:p>
          <a:p>
            <a:pPr defTabSz="1007943" eaLnBrk="0">
              <a:buClrTx/>
              <a:buSzTx/>
            </a:pPr>
            <a:r>
              <a:rPr sz="1543" b="1" noProof="1">
                <a:solidFill>
                  <a:srgbClr val="000000"/>
                </a:solidFill>
                <a:latin typeface="Courier New" pitchFamily="1" charset="0"/>
              </a:rPr>
              <a:t>      println("This program counts letter frequencies.");</a:t>
            </a:r>
          </a:p>
          <a:p>
            <a:pPr defTabSz="1007943" eaLnBrk="0">
              <a:buClrTx/>
              <a:buSzTx/>
            </a:pPr>
            <a:r>
              <a:rPr sz="1543" b="1" noProof="1">
                <a:solidFill>
                  <a:srgbClr val="000000"/>
                </a:solidFill>
                <a:latin typeface="Courier New" pitchFamily="1" charset="0"/>
              </a:rPr>
              <a:t>      println("Enter a blank line to indicate the end of the text.");</a:t>
            </a:r>
            <a:endParaRPr sz="1540" b="1" noProof="1">
              <a:solidFill>
                <a:srgbClr val="000000"/>
              </a:solidFill>
              <a:latin typeface="Courier New" pitchFamily="1" charset="0"/>
            </a:endParaRPr>
          </a:p>
          <a:p>
            <a:pPr defTabSz="1007943" eaLnBrk="0">
              <a:buClrTx/>
              <a:buSzTx/>
            </a:pPr>
            <a:r>
              <a:rPr lang="en-US" sz="1540" b="1" noProof="1">
                <a:solidFill>
                  <a:srgbClr val="000000"/>
                </a:solidFill>
                <a:latin typeface="Courier New" pitchFamily="1" charset="0"/>
              </a:rPr>
              <a:t>      </a:t>
            </a:r>
            <a:r>
              <a:rPr lang="en-US" sz="1600" b="1" noProof="1">
                <a:solidFill>
                  <a:srgbClr val="FF0000"/>
                </a:solidFill>
                <a:latin typeface="Courier New" pitchFamily="1" charset="0"/>
              </a:rPr>
              <a:t>int[] </a:t>
            </a:r>
            <a:r>
              <a:rPr lang="en-US" sz="1543" b="1" noProof="1">
                <a:solidFill>
                  <a:srgbClr val="FF0000"/>
                </a:solidFill>
                <a:latin typeface="Courier New" pitchFamily="1" charset="0"/>
              </a:rPr>
              <a:t>frequencyTable = new int[26];</a:t>
            </a:r>
            <a:endParaRPr sz="1543" b="1" noProof="1">
              <a:solidFill>
                <a:srgbClr val="FF0000"/>
              </a:solidFill>
              <a:latin typeface="Courier New" pitchFamily="1" charset="0"/>
            </a:endParaRPr>
          </a:p>
          <a:p>
            <a:pPr defTabSz="1007943" eaLnBrk="0">
              <a:buClrTx/>
              <a:buSzTx/>
            </a:pPr>
            <a:r>
              <a:rPr sz="1543" b="1" noProof="1">
                <a:solidFill>
                  <a:srgbClr val="000000"/>
                </a:solidFill>
                <a:latin typeface="Courier New" pitchFamily="1" charset="0"/>
              </a:rPr>
              <a:t>      String line = readLine();</a:t>
            </a:r>
          </a:p>
          <a:p>
            <a:pPr defTabSz="1007943" eaLnBrk="0">
              <a:buClrTx/>
              <a:buSzTx/>
            </a:pPr>
            <a:r>
              <a:rPr lang="en-US" sz="1543" b="1" noProof="1">
                <a:solidFill>
                  <a:srgbClr val="000000"/>
                </a:solidFill>
                <a:latin typeface="Courier New" pitchFamily="1" charset="0"/>
              </a:rPr>
              <a:t>      </a:t>
            </a:r>
            <a:r>
              <a:rPr sz="1543" b="1" noProof="1">
                <a:solidFill>
                  <a:srgbClr val="FF0000"/>
                </a:solidFill>
                <a:latin typeface="Courier New" pitchFamily="1" charset="0"/>
              </a:rPr>
              <a:t>countLetterFrequencies(</a:t>
            </a:r>
            <a:r>
              <a:rPr lang="en-US" sz="1543" b="1" noProof="1">
                <a:solidFill>
                  <a:srgbClr val="FF0000"/>
                </a:solidFill>
                <a:latin typeface="Courier New" pitchFamily="1" charset="0"/>
              </a:rPr>
              <a:t>frequencyTable, </a:t>
            </a:r>
            <a:r>
              <a:rPr sz="1543" b="1" noProof="1">
                <a:solidFill>
                  <a:srgbClr val="FF0000"/>
                </a:solidFill>
                <a:latin typeface="Courier New" pitchFamily="1" charset="0"/>
              </a:rPr>
              <a:t>line);</a:t>
            </a:r>
          </a:p>
          <a:p>
            <a:pPr defTabSz="1007943" eaLnBrk="0">
              <a:buClrTx/>
              <a:buSzTx/>
            </a:pPr>
            <a:r>
              <a:rPr sz="1543" b="1" noProof="1">
                <a:solidFill>
                  <a:srgbClr val="000000"/>
                </a:solidFill>
                <a:latin typeface="Courier New" pitchFamily="1" charset="0"/>
              </a:rPr>
              <a:t>      </a:t>
            </a:r>
            <a:r>
              <a:rPr sz="1543" b="1" noProof="1">
                <a:solidFill>
                  <a:srgbClr val="FF0000"/>
                </a:solidFill>
                <a:latin typeface="Courier New" pitchFamily="1" charset="0"/>
              </a:rPr>
              <a:t>printFrequencyTable(</a:t>
            </a:r>
            <a:r>
              <a:rPr lang="en-US" sz="1543" b="1" noProof="1">
                <a:solidFill>
                  <a:srgbClr val="FF0000"/>
                </a:solidFill>
                <a:latin typeface="Courier New" pitchFamily="1" charset="0"/>
              </a:rPr>
              <a:t>frequencyTable</a:t>
            </a:r>
            <a:r>
              <a:rPr sz="1543" b="1" noProof="1">
                <a:solidFill>
                  <a:srgbClr val="FF0000"/>
                </a:solidFill>
                <a:latin typeface="Courier New" pitchFamily="1" charset="0"/>
              </a:rPr>
              <a:t>);</a:t>
            </a:r>
          </a:p>
          <a:p>
            <a:pPr defTabSz="1007943" eaLnBrk="0">
              <a:buClrTx/>
              <a:buSzTx/>
            </a:pPr>
            <a:r>
              <a:rPr sz="1543" b="1" noProof="1">
                <a:solidFill>
                  <a:srgbClr val="000000"/>
                </a:solidFill>
                <a:latin typeface="Courier New" pitchFamily="1" charset="0"/>
              </a:rPr>
              <a:t>   }</a:t>
            </a:r>
            <a:endParaRPr lang="en-US" sz="1543" b="1" noProof="1">
              <a:solidFill>
                <a:srgbClr val="000000"/>
              </a:solidFill>
              <a:latin typeface="Courier New" pitchFamily="1" charset="0"/>
            </a:endParaRPr>
          </a:p>
          <a:p>
            <a:pPr defTabSz="1007943" eaLnBrk="0">
              <a:buClrTx/>
              <a:buSzTx/>
            </a:pPr>
            <a:endParaRPr lang="en-US" sz="1543" b="1" noProof="1">
              <a:solidFill>
                <a:srgbClr val="000000"/>
              </a:solidFill>
              <a:latin typeface="Courier New" pitchFamily="1" charset="0"/>
            </a:endParaRPr>
          </a:p>
          <a:p>
            <a:pPr defTabSz="1007943" eaLnBrk="0">
              <a:lnSpc>
                <a:spcPct val="95000"/>
              </a:lnSpc>
              <a:buClrTx/>
              <a:buSzTx/>
            </a:pPr>
            <a:r>
              <a:rPr lang="en-US" sz="1543" b="1" noProof="1">
                <a:solidFill>
                  <a:srgbClr val="0000FF"/>
                </a:solidFill>
                <a:latin typeface="Courier New" pitchFamily="1" charset="0"/>
              </a:rPr>
              <a:t>/* Displays the frequency table */</a:t>
            </a:r>
          </a:p>
          <a:p>
            <a:pPr defTabSz="1007943" eaLnBrk="0">
              <a:lnSpc>
                <a:spcPct val="95000"/>
              </a:lnSpc>
              <a:buClrTx/>
              <a:buSzTx/>
            </a:pPr>
            <a:r>
              <a:rPr lang="en-US" sz="1543" b="1" noProof="1">
                <a:solidFill>
                  <a:srgbClr val="000000"/>
                </a:solidFill>
                <a:latin typeface="Courier New" pitchFamily="1" charset="0"/>
              </a:rPr>
              <a:t>   private void printFrequencyTable(</a:t>
            </a:r>
            <a:r>
              <a:rPr lang="en-US" sz="1543" b="1" noProof="1">
                <a:solidFill>
                  <a:srgbClr val="FF0000"/>
                </a:solidFill>
                <a:latin typeface="Courier New" pitchFamily="1" charset="0"/>
              </a:rPr>
              <a:t>int[] table</a:t>
            </a:r>
            <a:r>
              <a:rPr lang="en-US" sz="1543" b="1" noProof="1">
                <a:solidFill>
                  <a:srgbClr val="000000"/>
                </a:solidFill>
                <a:latin typeface="Courier New" pitchFamily="1" charset="0"/>
              </a:rPr>
              <a:t>) {</a:t>
            </a:r>
          </a:p>
          <a:p>
            <a:pPr defTabSz="1007943" eaLnBrk="0">
              <a:lnSpc>
                <a:spcPct val="95000"/>
              </a:lnSpc>
              <a:buClrTx/>
              <a:buSzTx/>
            </a:pPr>
            <a:r>
              <a:rPr lang="en-US" sz="1543" b="1" noProof="1">
                <a:solidFill>
                  <a:srgbClr val="000000"/>
                </a:solidFill>
                <a:latin typeface="Courier New" pitchFamily="1" charset="0"/>
              </a:rPr>
              <a:t>      for (char ch = 'A'; ch &lt;= 'Z'; ch++) {</a:t>
            </a:r>
          </a:p>
          <a:p>
            <a:pPr defTabSz="1007943" eaLnBrk="0">
              <a:lnSpc>
                <a:spcPct val="95000"/>
              </a:lnSpc>
              <a:buClrTx/>
              <a:buSzTx/>
            </a:pPr>
            <a:r>
              <a:rPr lang="en-US" sz="1543" b="1" noProof="1">
                <a:solidFill>
                  <a:srgbClr val="000000"/>
                </a:solidFill>
                <a:latin typeface="Courier New" pitchFamily="1" charset="0"/>
              </a:rPr>
              <a:t>         int index = ch - 'A';</a:t>
            </a:r>
          </a:p>
          <a:p>
            <a:pPr defTabSz="1007943" eaLnBrk="0">
              <a:lnSpc>
                <a:spcPct val="95000"/>
              </a:lnSpc>
              <a:buClrTx/>
              <a:buSzTx/>
            </a:pPr>
            <a:r>
              <a:rPr lang="en-US" sz="1543" b="1" noProof="1">
                <a:solidFill>
                  <a:srgbClr val="000000"/>
                </a:solidFill>
                <a:latin typeface="Courier New" pitchFamily="1" charset="0"/>
              </a:rPr>
              <a:t>         println(ch + ": " + </a:t>
            </a:r>
            <a:r>
              <a:rPr lang="en-US" sz="1543" b="1" noProof="1">
                <a:solidFill>
                  <a:srgbClr val="FF0000"/>
                </a:solidFill>
                <a:latin typeface="Courier New" pitchFamily="1" charset="0"/>
              </a:rPr>
              <a:t>table[index]</a:t>
            </a:r>
            <a:r>
              <a:rPr lang="en-US" sz="1543" b="1" noProof="1">
                <a:solidFill>
                  <a:srgbClr val="000000"/>
                </a:solidFill>
                <a:latin typeface="Courier New" pitchFamily="1" charset="0"/>
              </a:rPr>
              <a:t>);</a:t>
            </a:r>
          </a:p>
          <a:p>
            <a:pPr defTabSz="1007943" eaLnBrk="0">
              <a:lnSpc>
                <a:spcPct val="95000"/>
              </a:lnSpc>
              <a:buClrTx/>
              <a:buSzTx/>
            </a:pPr>
            <a:r>
              <a:rPr lang="en-US" sz="1543" b="1" noProof="1">
                <a:solidFill>
                  <a:srgbClr val="000000"/>
                </a:solidFill>
                <a:latin typeface="Courier New" pitchFamily="1" charset="0"/>
              </a:rPr>
              <a:t>      }</a:t>
            </a:r>
          </a:p>
          <a:p>
            <a:pPr defTabSz="1007943" eaLnBrk="0">
              <a:lnSpc>
                <a:spcPct val="95000"/>
              </a:lnSpc>
              <a:buClrTx/>
              <a:buSzTx/>
            </a:pPr>
            <a:r>
              <a:rPr lang="en-US" sz="1543" b="1" noProof="1">
                <a:solidFill>
                  <a:srgbClr val="000000"/>
                </a:solidFill>
                <a:latin typeface="Courier New" pitchFamily="1" charset="0"/>
              </a:rPr>
              <a:t>   }</a:t>
            </a:r>
          </a:p>
          <a:p>
            <a:pPr defTabSz="1007943" eaLnBrk="0">
              <a:buClrTx/>
              <a:buSzTx/>
            </a:pPr>
            <a:endParaRPr sz="1543" b="1" noProof="1">
              <a:solidFill>
                <a:srgbClr val="000000"/>
              </a:solidFill>
              <a:latin typeface="Courier New" pitchFamily="1" charset="0"/>
            </a:endParaRPr>
          </a:p>
          <a:p>
            <a:pPr defTabSz="1007943" eaLnBrk="0">
              <a:buClrTx/>
              <a:buSzTx/>
            </a:pPr>
            <a:endParaRPr sz="1323" b="1" noProof="1">
              <a:solidFill>
                <a:srgbClr val="000000"/>
              </a:solidFill>
              <a:latin typeface="Courier New" pitchFamily="1" charset="0"/>
            </a:endParaRPr>
          </a:p>
        </p:txBody>
      </p:sp>
      <p:sp>
        <p:nvSpPr>
          <p:cNvPr id="3" name="Title 2">
            <a:extLst>
              <a:ext uri="{FF2B5EF4-FFF2-40B4-BE49-F238E27FC236}">
                <a16:creationId xmlns:a16="http://schemas.microsoft.com/office/drawing/2014/main" id="{CD8A8313-3DC4-5048-9634-BA6871C1C964}"/>
              </a:ext>
            </a:extLst>
          </p:cNvPr>
          <p:cNvSpPr>
            <a:spLocks noGrp="1"/>
          </p:cNvSpPr>
          <p:nvPr>
            <p:ph type="title"/>
          </p:nvPr>
        </p:nvSpPr>
        <p:spPr/>
        <p:txBody>
          <a:bodyPr/>
          <a:lstStyle/>
          <a:p>
            <a:endParaRPr lang="en-US"/>
          </a:p>
        </p:txBody>
      </p:sp>
      <p:sp>
        <p:nvSpPr>
          <p:cNvPr id="12" name="Title Placeholder 1">
            <a:extLst>
              <a:ext uri="{FF2B5EF4-FFF2-40B4-BE49-F238E27FC236}">
                <a16:creationId xmlns:a16="http://schemas.microsoft.com/office/drawing/2014/main" id="{FACF3DA5-4773-1C4E-856C-91B7F9BCC8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Count Letter Frequencies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44847300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alphaModFix amt="20000"/>
          </a:blip>
          <a:stretch>
            <a:fillRect/>
          </a:stretch>
        </p:blipFill>
        <p:spPr>
          <a:xfrm>
            <a:off x="1458912" y="350837"/>
            <a:ext cx="7010400" cy="7010400"/>
          </a:xfrm>
          <a:prstGeom prst="rect">
            <a:avLst/>
          </a:prstGeom>
        </p:spPr>
      </p:pic>
      <p:sp>
        <p:nvSpPr>
          <p:cNvPr id="5" name="TextBox 4"/>
          <p:cNvSpPr txBox="1"/>
          <p:nvPr/>
        </p:nvSpPr>
        <p:spPr>
          <a:xfrm>
            <a:off x="239712" y="3094037"/>
            <a:ext cx="1290738" cy="435825"/>
          </a:xfrm>
          <a:prstGeom prst="rect">
            <a:avLst/>
          </a:prstGeom>
          <a:noFill/>
        </p:spPr>
        <p:txBody>
          <a:bodyPr wrap="none" rtlCol="0">
            <a:spAutoFit/>
          </a:bodyPr>
          <a:lstStyle/>
          <a:p>
            <a:r>
              <a:rPr lang="en-US" sz="2400" dirty="0">
                <a:latin typeface="Courier" charset="0"/>
                <a:ea typeface="Courier" charset="0"/>
                <a:cs typeface="Courier" charset="0"/>
              </a:rPr>
              <a:t>r = 24</a:t>
            </a:r>
          </a:p>
        </p:txBody>
      </p:sp>
      <p:sp>
        <p:nvSpPr>
          <p:cNvPr id="6" name="TextBox 5"/>
          <p:cNvSpPr txBox="1"/>
          <p:nvPr/>
        </p:nvSpPr>
        <p:spPr>
          <a:xfrm>
            <a:off x="5497512" y="-20638"/>
            <a:ext cx="1290738" cy="435825"/>
          </a:xfrm>
          <a:prstGeom prst="rect">
            <a:avLst/>
          </a:prstGeom>
          <a:noFill/>
        </p:spPr>
        <p:txBody>
          <a:bodyPr wrap="none" rtlCol="0">
            <a:spAutoFit/>
          </a:bodyPr>
          <a:lstStyle/>
          <a:p>
            <a:r>
              <a:rPr lang="en-US" sz="2400" dirty="0">
                <a:latin typeface="Courier" charset="0"/>
                <a:ea typeface="Courier" charset="0"/>
                <a:cs typeface="Courier" charset="0"/>
              </a:rPr>
              <a:t>c = 36</a:t>
            </a:r>
          </a:p>
        </p:txBody>
      </p:sp>
      <p:sp>
        <p:nvSpPr>
          <p:cNvPr id="7" name="Rounded Rectangle 6"/>
          <p:cNvSpPr/>
          <p:nvPr/>
        </p:nvSpPr>
        <p:spPr>
          <a:xfrm>
            <a:off x="5878512" y="3017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2194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alphaModFix amt="20000"/>
          </a:blip>
          <a:stretch>
            <a:fillRect/>
          </a:stretch>
        </p:blipFill>
        <p:spPr>
          <a:xfrm>
            <a:off x="1458912" y="350837"/>
            <a:ext cx="7010400" cy="7010400"/>
          </a:xfrm>
          <a:prstGeom prst="rect">
            <a:avLst/>
          </a:prstGeom>
        </p:spPr>
      </p:pic>
      <p:sp>
        <p:nvSpPr>
          <p:cNvPr id="5" name="TextBox 4"/>
          <p:cNvSpPr txBox="1"/>
          <p:nvPr/>
        </p:nvSpPr>
        <p:spPr>
          <a:xfrm>
            <a:off x="239712" y="3094037"/>
            <a:ext cx="1290738" cy="435825"/>
          </a:xfrm>
          <a:prstGeom prst="rect">
            <a:avLst/>
          </a:prstGeom>
          <a:noFill/>
        </p:spPr>
        <p:txBody>
          <a:bodyPr wrap="none" rtlCol="0">
            <a:spAutoFit/>
          </a:bodyPr>
          <a:lstStyle/>
          <a:p>
            <a:r>
              <a:rPr lang="en-US" sz="2400" dirty="0">
                <a:latin typeface="Courier" charset="0"/>
                <a:ea typeface="Courier" charset="0"/>
                <a:cs typeface="Courier" charset="0"/>
              </a:rPr>
              <a:t>r = 24</a:t>
            </a:r>
          </a:p>
        </p:txBody>
      </p:sp>
      <p:sp>
        <p:nvSpPr>
          <p:cNvPr id="6" name="TextBox 5"/>
          <p:cNvSpPr txBox="1"/>
          <p:nvPr/>
        </p:nvSpPr>
        <p:spPr>
          <a:xfrm>
            <a:off x="5497512" y="-20638"/>
            <a:ext cx="1290738" cy="435825"/>
          </a:xfrm>
          <a:prstGeom prst="rect">
            <a:avLst/>
          </a:prstGeom>
          <a:noFill/>
        </p:spPr>
        <p:txBody>
          <a:bodyPr wrap="none" rtlCol="0">
            <a:spAutoFit/>
          </a:bodyPr>
          <a:lstStyle/>
          <a:p>
            <a:r>
              <a:rPr lang="en-US" sz="2400" dirty="0">
                <a:latin typeface="Courier" charset="0"/>
                <a:ea typeface="Courier" charset="0"/>
                <a:cs typeface="Courier" charset="0"/>
              </a:rPr>
              <a:t>c = 36</a:t>
            </a:r>
          </a:p>
        </p:txBody>
      </p:sp>
      <p:sp>
        <p:nvSpPr>
          <p:cNvPr id="7" name="Rounded Rectangle 6"/>
          <p:cNvSpPr/>
          <p:nvPr/>
        </p:nvSpPr>
        <p:spPr>
          <a:xfrm>
            <a:off x="5878512" y="3017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726112" y="2865437"/>
            <a:ext cx="685800" cy="685800"/>
          </a:xfrm>
          <a:prstGeom prst="ellipse">
            <a:avLst/>
          </a:prstGeom>
          <a:solidFill>
            <a:srgbClr val="4463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595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alphaModFix amt="20000"/>
          </a:blip>
          <a:stretch>
            <a:fillRect/>
          </a:stretch>
        </p:blipFill>
        <p:spPr>
          <a:xfrm>
            <a:off x="1458912" y="350837"/>
            <a:ext cx="7010400" cy="7010400"/>
          </a:xfrm>
          <a:prstGeom prst="rect">
            <a:avLst/>
          </a:prstGeom>
        </p:spPr>
      </p:pic>
      <p:sp>
        <p:nvSpPr>
          <p:cNvPr id="5" name="TextBox 4"/>
          <p:cNvSpPr txBox="1"/>
          <p:nvPr/>
        </p:nvSpPr>
        <p:spPr>
          <a:xfrm>
            <a:off x="163512" y="4465637"/>
            <a:ext cx="1290738" cy="435825"/>
          </a:xfrm>
          <a:prstGeom prst="rect">
            <a:avLst/>
          </a:prstGeom>
          <a:noFill/>
        </p:spPr>
        <p:txBody>
          <a:bodyPr wrap="none" rtlCol="0">
            <a:spAutoFit/>
          </a:bodyPr>
          <a:lstStyle/>
          <a:p>
            <a:r>
              <a:rPr lang="en-US" sz="2400" dirty="0">
                <a:latin typeface="Courier" charset="0"/>
                <a:ea typeface="Courier" charset="0"/>
                <a:cs typeface="Courier" charset="0"/>
              </a:rPr>
              <a:t>r = 38</a:t>
            </a:r>
          </a:p>
        </p:txBody>
      </p:sp>
      <p:sp>
        <p:nvSpPr>
          <p:cNvPr id="6" name="TextBox 5"/>
          <p:cNvSpPr txBox="1"/>
          <p:nvPr/>
        </p:nvSpPr>
        <p:spPr>
          <a:xfrm>
            <a:off x="3516312" y="0"/>
            <a:ext cx="1290738" cy="435825"/>
          </a:xfrm>
          <a:prstGeom prst="rect">
            <a:avLst/>
          </a:prstGeom>
          <a:noFill/>
        </p:spPr>
        <p:txBody>
          <a:bodyPr wrap="none" rtlCol="0">
            <a:spAutoFit/>
          </a:bodyPr>
          <a:lstStyle/>
          <a:p>
            <a:r>
              <a:rPr lang="en-US" sz="2400" dirty="0">
                <a:latin typeface="Courier" charset="0"/>
                <a:ea typeface="Courier" charset="0"/>
                <a:cs typeface="Courier" charset="0"/>
              </a:rPr>
              <a:t>c = 21</a:t>
            </a:r>
          </a:p>
        </p:txBody>
      </p:sp>
      <p:sp>
        <p:nvSpPr>
          <p:cNvPr id="7" name="Rounded Rectangle 6"/>
          <p:cNvSpPr/>
          <p:nvPr/>
        </p:nvSpPr>
        <p:spPr>
          <a:xfrm>
            <a:off x="5878512" y="3017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726112" y="2865437"/>
            <a:ext cx="685800" cy="685800"/>
          </a:xfrm>
          <a:prstGeom prst="ellipse">
            <a:avLst/>
          </a:prstGeom>
          <a:solidFill>
            <a:srgbClr val="4463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744912" y="4541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324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alphaModFix amt="20000"/>
          </a:blip>
          <a:stretch>
            <a:fillRect/>
          </a:stretch>
        </p:blipFill>
        <p:spPr>
          <a:xfrm>
            <a:off x="1458912" y="350837"/>
            <a:ext cx="7010400" cy="7010400"/>
          </a:xfrm>
          <a:prstGeom prst="rect">
            <a:avLst/>
          </a:prstGeom>
        </p:spPr>
      </p:pic>
      <p:sp>
        <p:nvSpPr>
          <p:cNvPr id="5" name="TextBox 4"/>
          <p:cNvSpPr txBox="1"/>
          <p:nvPr/>
        </p:nvSpPr>
        <p:spPr>
          <a:xfrm>
            <a:off x="163512" y="4465637"/>
            <a:ext cx="1290738" cy="435825"/>
          </a:xfrm>
          <a:prstGeom prst="rect">
            <a:avLst/>
          </a:prstGeom>
          <a:noFill/>
        </p:spPr>
        <p:txBody>
          <a:bodyPr wrap="none" rtlCol="0">
            <a:spAutoFit/>
          </a:bodyPr>
          <a:lstStyle/>
          <a:p>
            <a:r>
              <a:rPr lang="en-US" sz="2400" dirty="0">
                <a:latin typeface="Courier" charset="0"/>
                <a:ea typeface="Courier" charset="0"/>
                <a:cs typeface="Courier" charset="0"/>
              </a:rPr>
              <a:t>r = 38</a:t>
            </a:r>
          </a:p>
        </p:txBody>
      </p:sp>
      <p:sp>
        <p:nvSpPr>
          <p:cNvPr id="6" name="TextBox 5"/>
          <p:cNvSpPr txBox="1"/>
          <p:nvPr/>
        </p:nvSpPr>
        <p:spPr>
          <a:xfrm>
            <a:off x="3516312" y="0"/>
            <a:ext cx="1290738" cy="435825"/>
          </a:xfrm>
          <a:prstGeom prst="rect">
            <a:avLst/>
          </a:prstGeom>
          <a:noFill/>
        </p:spPr>
        <p:txBody>
          <a:bodyPr wrap="none" rtlCol="0">
            <a:spAutoFit/>
          </a:bodyPr>
          <a:lstStyle/>
          <a:p>
            <a:r>
              <a:rPr lang="en-US" sz="2400" dirty="0">
                <a:latin typeface="Courier" charset="0"/>
                <a:ea typeface="Courier" charset="0"/>
                <a:cs typeface="Courier" charset="0"/>
              </a:rPr>
              <a:t>c = 21</a:t>
            </a:r>
          </a:p>
        </p:txBody>
      </p:sp>
      <p:sp>
        <p:nvSpPr>
          <p:cNvPr id="7" name="Rounded Rectangle 6"/>
          <p:cNvSpPr/>
          <p:nvPr/>
        </p:nvSpPr>
        <p:spPr>
          <a:xfrm>
            <a:off x="5878512" y="3017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726112" y="2865437"/>
            <a:ext cx="685800" cy="685800"/>
          </a:xfrm>
          <a:prstGeom prst="ellipse">
            <a:avLst/>
          </a:prstGeom>
          <a:solidFill>
            <a:srgbClr val="4463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744912" y="4541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592512" y="4389437"/>
            <a:ext cx="685800" cy="685800"/>
          </a:xfrm>
          <a:prstGeom prst="ellipse">
            <a:avLst/>
          </a:prstGeom>
          <a:solidFill>
            <a:srgbClr val="D0CE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backgroundRemoval t="794" b="95635" l="3247" r="94156">
                        <a14:foregroundMark x1="9740" y1="48413" x2="14935" y2="71032"/>
                        <a14:foregroundMark x1="21104" y1="15476" x2="31818" y2="7937"/>
                        <a14:foregroundMark x1="31818" y1="7143" x2="42857" y2="2778"/>
                        <a14:foregroundMark x1="17208" y1="77381" x2="37338" y2="93254"/>
                        <a14:foregroundMark x1="25325" y1="37698" x2="83442" y2="38492"/>
                        <a14:foregroundMark x1="84091" y1="47619" x2="20455" y2="47619"/>
                        <a14:foregroundMark x1="23052" y1="57540" x2="84740" y2="59127"/>
                      </a14:backgroundRemoval>
                    </a14:imgEffect>
                  </a14:imgLayer>
                </a14:imgProps>
              </a:ext>
              <a:ext uri="{28A0092B-C50C-407E-A947-70E740481C1C}">
                <a14:useLocalDpi xmlns:a14="http://schemas.microsoft.com/office/drawing/2010/main"/>
              </a:ext>
            </a:extLst>
          </a:blip>
          <a:stretch>
            <a:fillRect/>
          </a:stretch>
        </p:blipFill>
        <p:spPr>
          <a:xfrm>
            <a:off x="7820977" y="122237"/>
            <a:ext cx="2286000" cy="1870364"/>
          </a:xfrm>
          <a:prstGeom prst="rect">
            <a:avLst/>
          </a:prstGeom>
        </p:spPr>
      </p:pic>
    </p:spTree>
    <p:extLst>
      <p:ext uri="{BB962C8B-B14F-4D97-AF65-F5344CB8AC3E}">
        <p14:creationId xmlns:p14="http://schemas.microsoft.com/office/powerpoint/2010/main" val="190188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336514" y="1186449"/>
            <a:ext cx="9407596" cy="54127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102403" name="Text Box 3"/>
          <p:cNvSpPr txBox="1">
            <a:spLocks noChangeArrowheads="1"/>
          </p:cNvSpPr>
          <p:nvPr/>
        </p:nvSpPr>
        <p:spPr bwMode="auto">
          <a:xfrm>
            <a:off x="439761" y="1301944"/>
            <a:ext cx="9304349" cy="5849807"/>
          </a:xfrm>
          <a:prstGeom prst="rect">
            <a:avLst/>
          </a:prstGeom>
          <a:noFill/>
          <a:ln w="9525">
            <a:noFill/>
            <a:miter lim="800000"/>
            <a:headEnd/>
            <a:tailEnd/>
          </a:ln>
          <a:effectLst/>
        </p:spPr>
        <p:txBody>
          <a:bodyPr>
            <a:prstTxWarp prst="textNoShape">
              <a:avLst/>
            </a:prstTxWarp>
            <a:spAutoFit/>
          </a:bodyPr>
          <a:lstStyle/>
          <a:p>
            <a:pPr defTabSz="1007943" eaLnBrk="0">
              <a:buClrTx/>
              <a:buSzTx/>
            </a:pPr>
            <a:r>
              <a:rPr sz="1543" b="1" noProof="1">
                <a:solidFill>
                  <a:srgbClr val="000000"/>
                </a:solidFill>
                <a:latin typeface="Courier New" pitchFamily="1" charset="0"/>
              </a:rPr>
              <a:t>import acm.program.*;</a:t>
            </a:r>
          </a:p>
          <a:p>
            <a:pPr defTabSz="1007943" eaLnBrk="0">
              <a:buClrTx/>
              <a:buSzTx/>
            </a:pPr>
            <a:endParaRPr sz="1102"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a:t>
            </a:r>
          </a:p>
          <a:p>
            <a:pPr defTabSz="1007943" eaLnBrk="0">
              <a:buClrTx/>
              <a:buSzTx/>
            </a:pPr>
            <a:r>
              <a:rPr sz="1543" b="1" noProof="1">
                <a:solidFill>
                  <a:srgbClr val="0000FF"/>
                </a:solidFill>
                <a:latin typeface="Courier New" pitchFamily="1" charset="0"/>
              </a:rPr>
              <a:t> * This program creates a table of the letter frequencies in a </a:t>
            </a:r>
          </a:p>
          <a:p>
            <a:pPr defTabSz="1007943" eaLnBrk="0">
              <a:buClrTx/>
              <a:buSzTx/>
            </a:pPr>
            <a:r>
              <a:rPr sz="1543" b="1" noProof="1">
                <a:solidFill>
                  <a:srgbClr val="0000FF"/>
                </a:solidFill>
                <a:latin typeface="Courier New" pitchFamily="1" charset="0"/>
              </a:rPr>
              <a:t> * paragraph of input text terminated by a blank line.</a:t>
            </a:r>
          </a:p>
          <a:p>
            <a:pPr defTabSz="1007943" eaLnBrk="0">
              <a:buClrTx/>
              <a:buSzTx/>
            </a:pPr>
            <a:r>
              <a:rPr sz="1543" b="1" noProof="1">
                <a:solidFill>
                  <a:srgbClr val="0000FF"/>
                </a:solidFill>
                <a:latin typeface="Courier New" pitchFamily="1" charset="0"/>
              </a:rPr>
              <a:t> */</a:t>
            </a:r>
          </a:p>
          <a:p>
            <a:pPr defTabSz="1007943" eaLnBrk="0">
              <a:buClrTx/>
              <a:buSzTx/>
            </a:pPr>
            <a:r>
              <a:rPr sz="1543" b="1" noProof="1">
                <a:solidFill>
                  <a:srgbClr val="000000"/>
                </a:solidFill>
                <a:latin typeface="Courier New" pitchFamily="1" charset="0"/>
              </a:rPr>
              <a:t>public class CountLetterFrequencies extends ConsoleProgram {</a:t>
            </a:r>
          </a:p>
          <a:p>
            <a:pPr defTabSz="1007943" eaLnBrk="0">
              <a:buClrTx/>
              <a:buSzTx/>
            </a:pPr>
            <a:endParaRPr sz="772" b="1" noProof="1">
              <a:solidFill>
                <a:srgbClr val="000000"/>
              </a:solidFill>
              <a:latin typeface="Courier New" pitchFamily="1" charset="0"/>
            </a:endParaRPr>
          </a:p>
          <a:p>
            <a:pPr defTabSz="1007943" eaLnBrk="0">
              <a:buClrTx/>
              <a:buSzTx/>
            </a:pPr>
            <a:r>
              <a:rPr sz="1543" b="1" noProof="1">
                <a:solidFill>
                  <a:srgbClr val="000000"/>
                </a:solidFill>
                <a:latin typeface="Courier New" pitchFamily="1" charset="0"/>
              </a:rPr>
              <a:t>   public void run() {</a:t>
            </a:r>
          </a:p>
          <a:p>
            <a:pPr defTabSz="1007943" eaLnBrk="0">
              <a:buClrTx/>
              <a:buSzTx/>
            </a:pPr>
            <a:r>
              <a:rPr sz="1543" b="1" noProof="1">
                <a:solidFill>
                  <a:srgbClr val="000000"/>
                </a:solidFill>
                <a:latin typeface="Courier New" pitchFamily="1" charset="0"/>
              </a:rPr>
              <a:t>      println("This program counts letter frequencies.");</a:t>
            </a:r>
          </a:p>
          <a:p>
            <a:pPr defTabSz="1007943" eaLnBrk="0">
              <a:buClrTx/>
              <a:buSzTx/>
            </a:pPr>
            <a:r>
              <a:rPr sz="1543" b="1" noProof="1">
                <a:solidFill>
                  <a:srgbClr val="000000"/>
                </a:solidFill>
                <a:latin typeface="Courier New" pitchFamily="1" charset="0"/>
              </a:rPr>
              <a:t>      println("Enter a blank line to indicate the end of the text.");</a:t>
            </a:r>
          </a:p>
          <a:p>
            <a:pPr defTabSz="1007943" eaLnBrk="0">
              <a:buClrTx/>
              <a:buSzTx/>
            </a:pPr>
            <a:r>
              <a:rPr sz="1543" b="1" noProof="1">
                <a:solidFill>
                  <a:srgbClr val="000000"/>
                </a:solidFill>
                <a:latin typeface="Courier New" pitchFamily="1" charset="0"/>
              </a:rPr>
              <a:t>      initFrequencyTable();</a:t>
            </a:r>
          </a:p>
          <a:p>
            <a:pPr defTabSz="1007943" eaLnBrk="0">
              <a:buClrTx/>
              <a:buSzTx/>
            </a:pPr>
            <a:r>
              <a:rPr sz="1543" b="1" noProof="1">
                <a:solidFill>
                  <a:srgbClr val="000000"/>
                </a:solidFill>
                <a:latin typeface="Courier New" pitchFamily="1" charset="0"/>
              </a:rPr>
              <a:t>      while (true) {</a:t>
            </a:r>
          </a:p>
          <a:p>
            <a:pPr defTabSz="1007943" eaLnBrk="0">
              <a:buClrTx/>
              <a:buSzTx/>
            </a:pPr>
            <a:r>
              <a:rPr sz="1543" b="1" noProof="1">
                <a:solidFill>
                  <a:srgbClr val="000000"/>
                </a:solidFill>
                <a:latin typeface="Courier New" pitchFamily="1" charset="0"/>
              </a:rPr>
              <a:t>         String line = readLine();</a:t>
            </a:r>
          </a:p>
          <a:p>
            <a:pPr defTabSz="1007943" eaLnBrk="0">
              <a:buClrTx/>
              <a:buSzTx/>
            </a:pPr>
            <a:r>
              <a:rPr sz="1543" b="1" noProof="1">
                <a:solidFill>
                  <a:srgbClr val="000000"/>
                </a:solidFill>
                <a:latin typeface="Courier New" pitchFamily="1" charset="0"/>
              </a:rPr>
              <a:t>         if (line.length() == 0) break;</a:t>
            </a:r>
          </a:p>
          <a:p>
            <a:pPr defTabSz="1007943" eaLnBrk="0">
              <a:buClrTx/>
              <a:buSzTx/>
            </a:pPr>
            <a:r>
              <a:rPr sz="1543" b="1" noProof="1">
                <a:solidFill>
                  <a:srgbClr val="000000"/>
                </a:solidFill>
                <a:latin typeface="Courier New" pitchFamily="1" charset="0"/>
              </a:rPr>
              <a:t>         countLetterFrequencies(line);</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printFrequencyTable();</a:t>
            </a:r>
          </a:p>
          <a:p>
            <a:pPr defTabSz="1007943" eaLnBrk="0">
              <a:buClrTx/>
              <a:buSzTx/>
            </a:pPr>
            <a:r>
              <a:rPr sz="1543" b="1" noProof="1">
                <a:solidFill>
                  <a:srgbClr val="000000"/>
                </a:solidFill>
                <a:latin typeface="Courier New" pitchFamily="1" charset="0"/>
              </a:rPr>
              <a:t>   }</a:t>
            </a:r>
          </a:p>
          <a:p>
            <a:pPr defTabSz="1007943" eaLnBrk="0">
              <a:buClrTx/>
              <a:buSzTx/>
            </a:pPr>
            <a:endParaRPr sz="1323"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 Initializes the frequency table to contain zeros */</a:t>
            </a:r>
          </a:p>
          <a:p>
            <a:pPr defTabSz="1007943" eaLnBrk="0">
              <a:buClrTx/>
              <a:buSzTx/>
            </a:pPr>
            <a:r>
              <a:rPr sz="1543" b="1" noProof="1">
                <a:solidFill>
                  <a:srgbClr val="000000"/>
                </a:solidFill>
                <a:latin typeface="Courier New" pitchFamily="1" charset="0"/>
              </a:rPr>
              <a:t>   private void initFrequencyTable() {</a:t>
            </a:r>
          </a:p>
          <a:p>
            <a:pPr defTabSz="1007943" eaLnBrk="0">
              <a:buClrTx/>
              <a:buSzTx/>
            </a:pPr>
            <a:r>
              <a:rPr sz="1543" b="1" noProof="1">
                <a:solidFill>
                  <a:srgbClr val="000000"/>
                </a:solidFill>
                <a:latin typeface="Courier New" pitchFamily="1" charset="0"/>
              </a:rPr>
              <a:t>      frequencyTable = new int[26];</a:t>
            </a:r>
          </a:p>
          <a:p>
            <a:pPr defTabSz="1007943" eaLnBrk="0">
              <a:buClrTx/>
              <a:buSzTx/>
            </a:pPr>
            <a:r>
              <a:rPr sz="1543" b="1" noProof="1">
                <a:solidFill>
                  <a:srgbClr val="000000"/>
                </a:solidFill>
                <a:latin typeface="Courier New" pitchFamily="1" charset="0"/>
              </a:rPr>
              <a:t>      for (int i = 0; i &lt; 26; i++) {</a:t>
            </a:r>
          </a:p>
          <a:p>
            <a:pPr defTabSz="1007943" eaLnBrk="0">
              <a:buClrTx/>
              <a:buSzTx/>
            </a:pPr>
            <a:r>
              <a:rPr sz="1543" b="1" noProof="1">
                <a:solidFill>
                  <a:srgbClr val="000000"/>
                </a:solidFill>
                <a:latin typeface="Courier New" pitchFamily="1" charset="0"/>
              </a:rPr>
              <a:t>         frequencyTable[i] = 0;</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a:t>
            </a:r>
          </a:p>
        </p:txBody>
      </p:sp>
      <p:grpSp>
        <p:nvGrpSpPr>
          <p:cNvPr id="102404" name="Group 4"/>
          <p:cNvGrpSpPr>
            <a:grpSpLocks/>
          </p:cNvGrpSpPr>
          <p:nvPr/>
        </p:nvGrpSpPr>
        <p:grpSpPr bwMode="auto">
          <a:xfrm>
            <a:off x="392512" y="1259945"/>
            <a:ext cx="9351598" cy="5795751"/>
            <a:chOff x="240" y="720"/>
            <a:chExt cx="5280" cy="3312"/>
          </a:xfrm>
        </p:grpSpPr>
        <p:sp>
          <p:nvSpPr>
            <p:cNvPr id="10240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102406" name="Text Box 6"/>
            <p:cNvSpPr txBox="1">
              <a:spLocks noChangeArrowheads="1"/>
            </p:cNvSpPr>
            <p:nvPr/>
          </p:nvSpPr>
          <p:spPr bwMode="auto">
            <a:xfrm>
              <a:off x="251" y="752"/>
              <a:ext cx="5261" cy="1729"/>
            </a:xfrm>
            <a:prstGeom prst="rect">
              <a:avLst/>
            </a:prstGeom>
            <a:noFill/>
            <a:ln w="9525">
              <a:noFill/>
              <a:miter lim="800000"/>
              <a:headEnd/>
              <a:tailEnd/>
            </a:ln>
            <a:effectLst/>
          </p:spPr>
          <p:txBody>
            <a:bodyPr>
              <a:prstTxWarp prst="textNoShape">
                <a:avLst/>
              </a:prstTxWarp>
              <a:spAutoFit/>
            </a:bodyPr>
            <a:lstStyle/>
            <a:p>
              <a:pPr defTabSz="1007943" eaLnBrk="0">
                <a:lnSpc>
                  <a:spcPct val="95000"/>
                </a:lnSpc>
                <a:buClrTx/>
                <a:buSzTx/>
              </a:pPr>
              <a:r>
                <a:rPr sz="1543" b="1" noProof="1">
                  <a:solidFill>
                    <a:srgbClr val="0000FF"/>
                  </a:solidFill>
                  <a:latin typeface="Courier New" pitchFamily="1" charset="0"/>
                </a:rPr>
                <a:t>/* Counts the letter frequencies in a line of text */</a:t>
              </a:r>
            </a:p>
            <a:p>
              <a:pPr defTabSz="1007943" eaLnBrk="0">
                <a:lnSpc>
                  <a:spcPct val="95000"/>
                </a:lnSpc>
                <a:buClrTx/>
                <a:buSzTx/>
              </a:pPr>
              <a:r>
                <a:rPr sz="1543" b="1" noProof="1">
                  <a:solidFill>
                    <a:srgbClr val="000000"/>
                  </a:solidFill>
                  <a:latin typeface="Courier New" pitchFamily="1" charset="0"/>
                </a:rPr>
                <a:t>   private void countLetterFrequencies(</a:t>
              </a:r>
              <a:r>
                <a:rPr lang="en-US" sz="1543" b="1" noProof="1">
                  <a:solidFill>
                    <a:srgbClr val="FF0000"/>
                  </a:solidFill>
                  <a:latin typeface="Courier New" pitchFamily="1" charset="0"/>
                </a:rPr>
                <a:t>int[] table</a:t>
              </a:r>
              <a:r>
                <a:rPr lang="en-US" sz="1543" b="1" noProof="1">
                  <a:solidFill>
                    <a:srgbClr val="000000"/>
                  </a:solidFill>
                  <a:latin typeface="Courier New" pitchFamily="1" charset="0"/>
                </a:rPr>
                <a:t>, </a:t>
              </a:r>
              <a:r>
                <a:rPr sz="1543" b="1" noProof="1">
                  <a:solidFill>
                    <a:srgbClr val="000000"/>
                  </a:solidFill>
                  <a:latin typeface="Courier New" pitchFamily="1" charset="0"/>
                </a:rPr>
                <a:t>String line) {</a:t>
              </a:r>
            </a:p>
            <a:p>
              <a:pPr defTabSz="1007943" eaLnBrk="0">
                <a:lnSpc>
                  <a:spcPct val="95000"/>
                </a:lnSpc>
                <a:buClrTx/>
                <a:buSzTx/>
              </a:pPr>
              <a:r>
                <a:rPr sz="1543" b="1" noProof="1">
                  <a:solidFill>
                    <a:srgbClr val="000000"/>
                  </a:solidFill>
                  <a:latin typeface="Courier New" pitchFamily="1" charset="0"/>
                </a:rPr>
                <a:t>      for (int i = 0; i &lt; line.length(); i++) {</a:t>
              </a:r>
            </a:p>
            <a:p>
              <a:pPr defTabSz="1007943" eaLnBrk="0">
                <a:lnSpc>
                  <a:spcPct val="95000"/>
                </a:lnSpc>
                <a:buClrTx/>
                <a:buSzTx/>
              </a:pPr>
              <a:r>
                <a:rPr sz="1543" b="1" noProof="1">
                  <a:solidFill>
                    <a:srgbClr val="000000"/>
                  </a:solidFill>
                  <a:latin typeface="Courier New" pitchFamily="1" charset="0"/>
                </a:rPr>
                <a:t>         char ch = line.charAt(i);</a:t>
              </a:r>
            </a:p>
            <a:p>
              <a:pPr defTabSz="1007943" eaLnBrk="0">
                <a:lnSpc>
                  <a:spcPct val="95000"/>
                </a:lnSpc>
                <a:buClrTx/>
                <a:buSzTx/>
              </a:pPr>
              <a:r>
                <a:rPr sz="1543" b="1" noProof="1">
                  <a:solidFill>
                    <a:srgbClr val="000000"/>
                  </a:solidFill>
                  <a:latin typeface="Courier New" pitchFamily="1" charset="0"/>
                </a:rPr>
                <a:t>         if (Character.isLetter(ch)) {</a:t>
              </a:r>
            </a:p>
            <a:p>
              <a:pPr defTabSz="1007943" eaLnBrk="0">
                <a:lnSpc>
                  <a:spcPct val="95000"/>
                </a:lnSpc>
                <a:buClrTx/>
                <a:buSzTx/>
              </a:pPr>
              <a:r>
                <a:rPr sz="1543" b="1" noProof="1">
                  <a:solidFill>
                    <a:srgbClr val="000000"/>
                  </a:solidFill>
                  <a:latin typeface="Courier New" pitchFamily="1" charset="0"/>
                </a:rPr>
                <a:t>            int index = Character.toUpperCase(ch) - 'A';</a:t>
              </a:r>
            </a:p>
            <a:p>
              <a:pPr defTabSz="1007943" eaLnBrk="0">
                <a:lnSpc>
                  <a:spcPct val="95000"/>
                </a:lnSpc>
                <a:buClrTx/>
                <a:buSzTx/>
              </a:pPr>
              <a:r>
                <a:rPr sz="1543" b="1" noProof="1">
                  <a:solidFill>
                    <a:srgbClr val="000000"/>
                  </a:solidFill>
                  <a:latin typeface="Courier New" pitchFamily="1" charset="0"/>
                </a:rPr>
                <a:t>            </a:t>
              </a:r>
              <a:r>
                <a:rPr lang="en-US" sz="1543" b="1" noProof="1">
                  <a:solidFill>
                    <a:srgbClr val="FF0000"/>
                  </a:solidFill>
                  <a:latin typeface="Courier New" pitchFamily="1" charset="0"/>
                </a:rPr>
                <a:t>t</a:t>
              </a:r>
              <a:r>
                <a:rPr sz="1543" b="1" noProof="1">
                  <a:solidFill>
                    <a:srgbClr val="FF0000"/>
                  </a:solidFill>
                  <a:latin typeface="Courier New" pitchFamily="1" charset="0"/>
                </a:rPr>
                <a:t>able[index]++</a:t>
              </a:r>
              <a:r>
                <a:rPr sz="1543" b="1" noProof="1">
                  <a:latin typeface="Courier New" pitchFamily="1" charset="0"/>
                </a:rPr>
                <a:t>;</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endParaRPr sz="1543" b="1" noProof="1">
                <a:solidFill>
                  <a:srgbClr val="000000"/>
                </a:solidFill>
                <a:latin typeface="Courier New" pitchFamily="1" charset="0"/>
              </a:endParaRPr>
            </a:p>
            <a:p>
              <a:pPr defTabSz="1007943" eaLnBrk="0">
                <a:lnSpc>
                  <a:spcPct val="95000"/>
                </a:lnSpc>
                <a:buClrTx/>
                <a:buSzTx/>
              </a:pPr>
              <a:r>
                <a:rPr sz="1543" b="1" noProof="1">
                  <a:solidFill>
                    <a:srgbClr val="000000"/>
                  </a:solidFill>
                  <a:latin typeface="Courier New" pitchFamily="1" charset="0"/>
                </a:rPr>
                <a:t>}</a:t>
              </a:r>
            </a:p>
            <a:p>
              <a:pPr defTabSz="1007943" eaLnBrk="0">
                <a:lnSpc>
                  <a:spcPct val="95000"/>
                </a:lnSpc>
                <a:buClrTx/>
                <a:buSzTx/>
              </a:pPr>
              <a:endParaRPr sz="1543" b="1" noProof="1">
                <a:solidFill>
                  <a:srgbClr val="000000"/>
                </a:solidFill>
                <a:latin typeface="Courier New" pitchFamily="1" charset="0"/>
              </a:endParaRPr>
            </a:p>
          </p:txBody>
        </p:sp>
      </p:grpSp>
      <p:sp>
        <p:nvSpPr>
          <p:cNvPr id="102410" name="Rectangle 10"/>
          <p:cNvSpPr>
            <a:spLocks noChangeArrowheads="1"/>
          </p:cNvSpPr>
          <p:nvPr/>
        </p:nvSpPr>
        <p:spPr bwMode="auto">
          <a:xfrm>
            <a:off x="336514" y="1186449"/>
            <a:ext cx="9407596" cy="5793788"/>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102411" name="Text Box 11">
            <a:hlinkClick r:id="" action="ppaction://hlinkshowjump?jump=nextslide"/>
          </p:cNvPr>
          <p:cNvSpPr txBox="1">
            <a:spLocks noChangeArrowheads="1"/>
          </p:cNvSpPr>
          <p:nvPr/>
        </p:nvSpPr>
        <p:spPr bwMode="auto">
          <a:xfrm>
            <a:off x="9114137" y="7223690"/>
            <a:ext cx="797966"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skip code</a:t>
            </a:r>
          </a:p>
        </p:txBody>
      </p:sp>
      <p:sp>
        <p:nvSpPr>
          <p:cNvPr id="102412" name="Text Box 12"/>
          <p:cNvSpPr txBox="1">
            <a:spLocks noChangeArrowheads="1"/>
          </p:cNvSpPr>
          <p:nvPr/>
        </p:nvSpPr>
        <p:spPr bwMode="auto">
          <a:xfrm>
            <a:off x="336514" y="7220190"/>
            <a:ext cx="1007957"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page 2 of 2</a:t>
            </a:r>
          </a:p>
        </p:txBody>
      </p:sp>
      <p:sp>
        <p:nvSpPr>
          <p:cNvPr id="3" name="Title 2">
            <a:extLst>
              <a:ext uri="{FF2B5EF4-FFF2-40B4-BE49-F238E27FC236}">
                <a16:creationId xmlns:a16="http://schemas.microsoft.com/office/drawing/2014/main" id="{4C05D7FF-3DA2-1943-B337-8A62941A41E0}"/>
              </a:ext>
            </a:extLst>
          </p:cNvPr>
          <p:cNvSpPr>
            <a:spLocks noGrp="1"/>
          </p:cNvSpPr>
          <p:nvPr>
            <p:ph type="title"/>
          </p:nvPr>
        </p:nvSpPr>
        <p:spPr/>
        <p:txBody>
          <a:bodyPr/>
          <a:lstStyle/>
          <a:p>
            <a:endParaRPr lang="en-US"/>
          </a:p>
        </p:txBody>
      </p:sp>
      <p:sp>
        <p:nvSpPr>
          <p:cNvPr id="15" name="Title Placeholder 1">
            <a:extLst>
              <a:ext uri="{FF2B5EF4-FFF2-40B4-BE49-F238E27FC236}">
                <a16:creationId xmlns:a16="http://schemas.microsoft.com/office/drawing/2014/main" id="{FD3541D8-C8AF-8144-99E4-A9FE5E28B0C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Count Letter Frequencies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188273003"/>
      </p:ext>
    </p:extLst>
  </p:cSld>
  <p:clrMapOvr>
    <a:masterClrMapping/>
  </p:clrMapOvr>
  <p:transition/>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Template>
  <TotalTime>8033</TotalTime>
  <Words>4637</Words>
  <Application>Microsoft Macintosh PowerPoint</Application>
  <PresentationFormat>Custom</PresentationFormat>
  <Paragraphs>2174</Paragraphs>
  <Slides>83</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83</vt:i4>
      </vt:variant>
    </vt:vector>
  </HeadingPairs>
  <TitlesOfParts>
    <vt:vector size="97" baseType="lpstr">
      <vt:lpstr>Arial Unicode MS</vt:lpstr>
      <vt:lpstr>ＭＳ Ｐゴシック</vt:lpstr>
      <vt:lpstr>Arial</vt:lpstr>
      <vt:lpstr>Calibri</vt:lpstr>
      <vt:lpstr>Century Gothic</vt:lpstr>
      <vt:lpstr>Chalkboard</vt:lpstr>
      <vt:lpstr>Courier</vt:lpstr>
      <vt:lpstr>Courier New</vt:lpstr>
      <vt:lpstr>DejaVu Serif</vt:lpstr>
      <vt:lpstr>Helvetica Neue</vt:lpstr>
      <vt:lpstr>Monaco</vt:lpstr>
      <vt:lpstr>Times</vt:lpstr>
      <vt:lpstr>Times New Roman</vt:lpstr>
      <vt:lpstr>teaching</vt:lpstr>
      <vt:lpstr>PowerPoint Presentation</vt:lpstr>
      <vt:lpstr>PowerPoint Presentation</vt:lpstr>
      <vt:lpstr>PowerPoint Presentation</vt:lpstr>
      <vt:lpstr>PowerPoint Presentation</vt:lpstr>
      <vt:lpstr>PowerPoint Presentation</vt:lpstr>
      <vt:lpstr>PowerPoint Presentation</vt:lpstr>
      <vt:lpstr>Putting Data In An Array</vt:lpstr>
      <vt:lpstr>PowerPoint Presentation</vt:lpstr>
      <vt:lpstr>PowerPoint Presentation</vt:lpstr>
      <vt:lpstr>Putting Data In An 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Schwarz</dc:creator>
  <cp:lastModifiedBy>Chris James Piech</cp:lastModifiedBy>
  <cp:revision>280</cp:revision>
  <cp:lastPrinted>2018-02-16T19:57:03Z</cp:lastPrinted>
  <dcterms:created xsi:type="dcterms:W3CDTF">2012-01-18T02:26:13Z</dcterms:created>
  <dcterms:modified xsi:type="dcterms:W3CDTF">2018-02-16T19:58:58Z</dcterms:modified>
</cp:coreProperties>
</file>